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Default Extension="fntdata" ContentType="application/x-fontdata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embedTrueTypeFonts="1" saveSubsetFonts="1">
  <p:sldMasterIdLst>
    <p:sldMasterId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Arimo"/>
      <p:regular r:id="rId17"/>
    </p:embeddedFont>
    <p:embeddedFont>
      <p:font typeface="Calibri"/>
      <p:regular r:id="rId18"/>
      <p:bold r:id="rId19"/>
      <p:italic r:id="rId20"/>
      <p:boldItalic r:id="rId21"/>
    </p:embeddedFont>
    <p:embeddedFont>
      <p:font typeface="Montserrat Classic"/>
      <p:regular r:id="rId22"/>
    </p:embeddedFont>
    <p:embeddedFont>
      <p:font typeface="Montserrat Classic Bold"/>
      <p:regular r:id="rId23"/>
    </p:embeddedFont>
    <p:embeddedFont>
      <p:font typeface="Montserrat Light"/>
      <p:regular r:id="rId24"/>
    </p:embeddedFont>
    <p:embeddedFont>
      <p:font typeface="Oswald"/>
      <p:regular r:id="rId25"/>
    </p:embeddedFont>
    <p:embeddedFont>
      <p:font typeface="Oswald Bold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 autoAdjust="0"/>
    <p:restoredTop sz="94622" autoAdjust="0"/>
  </p:normalViewPr>
  <p:slideViewPr>
    <p:cSldViewPr>
      <p:cViewPr varScale="1">
        <p:scale>
          <a:sx n="67" d="100"/>
          <a:sy n="67" d="100"/>
        </p:scale>
        <p:origin x="-152" y="-3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font" Target="fonts/font4.fntdata"/><Relationship Id="rId21" Type="http://schemas.openxmlformats.org/officeDocument/2006/relationships/font" Target="fonts/font5.fntdata"/><Relationship Id="rId22" Type="http://schemas.openxmlformats.org/officeDocument/2006/relationships/font" Target="fonts/font6.fntdata"/><Relationship Id="rId23" Type="http://schemas.openxmlformats.org/officeDocument/2006/relationships/font" Target="fonts/font7.fntdata"/><Relationship Id="rId24" Type="http://schemas.openxmlformats.org/officeDocument/2006/relationships/font" Target="fonts/font8.fntdata"/><Relationship Id="rId25" Type="http://schemas.openxmlformats.org/officeDocument/2006/relationships/font" Target="fonts/font9.fntdata"/><Relationship Id="rId26" Type="http://schemas.openxmlformats.org/officeDocument/2006/relationships/font" Target="fonts/font10.fntdata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font" Target="fonts/font1.fntdata"/><Relationship Id="rId18" Type="http://schemas.openxmlformats.org/officeDocument/2006/relationships/font" Target="fonts/font2.fntdata"/><Relationship Id="rId1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8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957981" y="-3560566"/>
            <a:ext cx="11280290" cy="1128029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505200" y="4345781"/>
            <a:ext cx="13748778" cy="4561094"/>
            <a:chOff x="-4470400" y="-47625"/>
            <a:chExt cx="18331704" cy="6081458"/>
          </a:xfrm>
        </p:grpSpPr>
        <p:sp>
          <p:nvSpPr>
            <p:cNvPr id="4" name="TextBox 4"/>
            <p:cNvSpPr txBox="1"/>
            <p:nvPr/>
          </p:nvSpPr>
          <p:spPr>
            <a:xfrm>
              <a:off x="3148167" y="-47625"/>
              <a:ext cx="10672377" cy="5938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3200" b="1" spc="480" dirty="0">
                  <a:solidFill>
                    <a:srgbClr val="755B60"/>
                  </a:solidFill>
                  <a:latin typeface="Montserrat Classic"/>
                </a:rPr>
                <a:t>DEPARTMENT OF EDUCATION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998450"/>
              <a:ext cx="13861304" cy="34048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9600"/>
                </a:lnSpc>
              </a:pPr>
              <a:r>
                <a:rPr lang="en-US" sz="9600" spc="192" dirty="0">
                  <a:solidFill>
                    <a:srgbClr val="97C160"/>
                  </a:solidFill>
                  <a:latin typeface="Oswald Bold"/>
                </a:rPr>
                <a:t>ALS CONVERGENCE LEARNING PROJECT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4470400" y="5283200"/>
              <a:ext cx="5080000" cy="75063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4480"/>
                </a:lnSpc>
              </a:pPr>
              <a:r>
                <a:rPr lang="en-US" sz="3200" spc="160" dirty="0">
                  <a:solidFill>
                    <a:srgbClr val="755B60"/>
                  </a:solidFill>
                  <a:latin typeface="Montserrat Classic"/>
                </a:rPr>
                <a:t>PROJECT BRIEF</a:t>
              </a: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3021535" y="669558"/>
            <a:ext cx="9254567" cy="925456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011263" y="339046"/>
            <a:ext cx="3248037" cy="32480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8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1904" t="23109" r="12255" b="23809"/>
          <a:stretch>
            <a:fillRect/>
          </a:stretch>
        </p:blipFill>
        <p:spPr>
          <a:xfrm>
            <a:off x="4727018" y="4424913"/>
            <a:ext cx="2053396" cy="143717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16106" t="9804" r="17507" b="9804"/>
          <a:stretch>
            <a:fillRect/>
          </a:stretch>
        </p:blipFill>
        <p:spPr>
          <a:xfrm>
            <a:off x="11643396" y="4004751"/>
            <a:ext cx="1781775" cy="215768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916848" y="6516439"/>
            <a:ext cx="3234871" cy="1216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0"/>
              </a:lnSpc>
            </a:pPr>
            <a:r>
              <a:rPr lang="en-US" sz="2500">
                <a:solidFill>
                  <a:srgbClr val="755B60"/>
                </a:solidFill>
                <a:latin typeface="Montserrat Light"/>
              </a:rPr>
              <a:t>Digitize RPL, ILA, FLT, and personal portfolio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4949911" y="3959975"/>
            <a:ext cx="1949313" cy="2073738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028700" y="9566298"/>
            <a:ext cx="7637093" cy="1227409"/>
            <a:chOff x="0" y="0"/>
            <a:chExt cx="10182791" cy="1636546"/>
          </a:xfrm>
        </p:grpSpPr>
        <p:sp>
          <p:nvSpPr>
            <p:cNvPr id="7" name="TextBox 7"/>
            <p:cNvSpPr txBox="1"/>
            <p:nvPr/>
          </p:nvSpPr>
          <p:spPr>
            <a:xfrm>
              <a:off x="509354" y="303268"/>
              <a:ext cx="9673437" cy="257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79"/>
                </a:lnSpc>
              </a:pPr>
              <a:r>
                <a:rPr lang="en-US" sz="1200" spc="240">
                  <a:solidFill>
                    <a:srgbClr val="755B60"/>
                  </a:solidFill>
                  <a:latin typeface="Montserrat Classic"/>
                </a:rPr>
                <a:t>SANDIWAAN CENTER FOR LEARNING | 2020</a:t>
              </a:r>
            </a:p>
          </p:txBody>
        </p:sp>
        <p:sp>
          <p:nvSpPr>
            <p:cNvPr id="8" name="AutoShape 8"/>
            <p:cNvSpPr/>
            <p:nvPr/>
          </p:nvSpPr>
          <p:spPr>
            <a:xfrm>
              <a:off x="0" y="0"/>
              <a:ext cx="125153" cy="1636546"/>
            </a:xfrm>
            <a:prstGeom prst="rect">
              <a:avLst/>
            </a:prstGeom>
            <a:solidFill>
              <a:srgbClr val="97C160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7526564" y="6516439"/>
            <a:ext cx="3390284" cy="203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0"/>
              </a:lnSpc>
            </a:pPr>
            <a:r>
              <a:rPr lang="en-US" sz="2500">
                <a:solidFill>
                  <a:srgbClr val="755B60"/>
                </a:solidFill>
                <a:latin typeface="Montserrat Light"/>
              </a:rPr>
              <a:t>Provide reviews and test preparation classes to improve NCR ALS Equivalency passing rate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136280" y="6516439"/>
            <a:ext cx="3234871" cy="1625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0"/>
              </a:lnSpc>
            </a:pPr>
            <a:r>
              <a:rPr lang="en-US" sz="2500">
                <a:solidFill>
                  <a:srgbClr val="755B60"/>
                </a:solidFill>
                <a:latin typeface="Montserrat Light"/>
              </a:rPr>
              <a:t>Create a group of volunteer mentors to help motivate learners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45996" y="6516439"/>
            <a:ext cx="3234871" cy="806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0"/>
              </a:lnSpc>
            </a:pPr>
            <a:r>
              <a:rPr lang="en-US" sz="2500">
                <a:solidFill>
                  <a:srgbClr val="755B60"/>
                </a:solidFill>
                <a:latin typeface="Montserrat Light"/>
              </a:rPr>
              <a:t>Track progress and learning activities 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307132" y="6516439"/>
            <a:ext cx="3234871" cy="1216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0"/>
              </a:lnSpc>
            </a:pPr>
            <a:r>
              <a:rPr lang="en-US" sz="2500">
                <a:solidFill>
                  <a:srgbClr val="755B60"/>
                </a:solidFill>
                <a:latin typeface="Montserrat Light"/>
              </a:rPr>
              <a:t>Provide orientation and assistance in getting started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031467" y="3884310"/>
            <a:ext cx="2225067" cy="222506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00710" y="3634121"/>
            <a:ext cx="2725445" cy="272544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997461" y="1076325"/>
            <a:ext cx="13937739" cy="804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60"/>
              </a:lnSpc>
            </a:pPr>
            <a:r>
              <a:rPr lang="en-US" sz="5600">
                <a:solidFill>
                  <a:srgbClr val="97C160"/>
                </a:solidFill>
                <a:latin typeface="Montserrat Classic Bold"/>
              </a:rPr>
              <a:t>STRATEGIES: ALS LEARNERS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8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571589" y="0"/>
            <a:ext cx="7716411" cy="10287000"/>
            <a:chOff x="0" y="0"/>
            <a:chExt cx="10288547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506" r="38356"/>
            <a:stretch>
              <a:fillRect/>
            </a:stretch>
          </p:blipFill>
          <p:spPr>
            <a:xfrm>
              <a:off x="0" y="0"/>
              <a:ext cx="10288547" cy="67945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21210" r="21210"/>
            <a:stretch>
              <a:fillRect/>
            </a:stretch>
          </p:blipFill>
          <p:spPr>
            <a:xfrm>
              <a:off x="0" y="6921500"/>
              <a:ext cx="5080774" cy="67945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/>
            <a:srcRect t="5395" b="5395"/>
            <a:stretch>
              <a:fillRect/>
            </a:stretch>
          </p:blipFill>
          <p:spPr>
            <a:xfrm>
              <a:off x="5207774" y="6921500"/>
              <a:ext cx="5080774" cy="6794500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1028700" y="9566298"/>
            <a:ext cx="7637093" cy="1227409"/>
            <a:chOff x="0" y="0"/>
            <a:chExt cx="10182791" cy="1636546"/>
          </a:xfrm>
        </p:grpSpPr>
        <p:sp>
          <p:nvSpPr>
            <p:cNvPr id="7" name="TextBox 7"/>
            <p:cNvSpPr txBox="1"/>
            <p:nvPr/>
          </p:nvSpPr>
          <p:spPr>
            <a:xfrm>
              <a:off x="509354" y="303268"/>
              <a:ext cx="9673437" cy="257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79"/>
                </a:lnSpc>
              </a:pPr>
              <a:r>
                <a:rPr lang="en-US" sz="1200" spc="240">
                  <a:solidFill>
                    <a:srgbClr val="755B60"/>
                  </a:solidFill>
                  <a:latin typeface="Montserrat Classic"/>
                </a:rPr>
                <a:t>SANDIWAAN CENTER FOR LEARNING | 2020</a:t>
              </a:r>
            </a:p>
          </p:txBody>
        </p:sp>
        <p:sp>
          <p:nvSpPr>
            <p:cNvPr id="8" name="AutoShape 8"/>
            <p:cNvSpPr/>
            <p:nvPr/>
          </p:nvSpPr>
          <p:spPr>
            <a:xfrm>
              <a:off x="0" y="0"/>
              <a:ext cx="125153" cy="1636546"/>
            </a:xfrm>
            <a:prstGeom prst="rect">
              <a:avLst/>
            </a:prstGeom>
            <a:solidFill>
              <a:srgbClr val="97C160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042217" y="2563224"/>
            <a:ext cx="7604145" cy="450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800" spc="140">
                <a:solidFill>
                  <a:srgbClr val="97C160"/>
                </a:solidFill>
                <a:latin typeface="Montserrat Classic"/>
              </a:rPr>
              <a:t>VIRTUAL LEARNING ENVIRONMENT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42217" y="3245442"/>
            <a:ext cx="8481480" cy="806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50"/>
              </a:lnSpc>
            </a:pPr>
            <a:r>
              <a:rPr lang="en-US" sz="2500">
                <a:solidFill>
                  <a:srgbClr val="755B60"/>
                </a:solidFill>
                <a:latin typeface="Montserrat Light"/>
              </a:rPr>
              <a:t>Use a learning management system to track all learning activities both online and offline.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97461" y="4464770"/>
            <a:ext cx="9379516" cy="450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800" spc="140">
                <a:solidFill>
                  <a:srgbClr val="97C160"/>
                </a:solidFill>
                <a:latin typeface="Montserrat Classic"/>
              </a:rPr>
              <a:t>MULTI-MODAL ACCESS TO LEARNING CONTENT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42217" y="5124450"/>
            <a:ext cx="9024453" cy="806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50"/>
              </a:lnSpc>
            </a:pPr>
            <a:r>
              <a:rPr lang="en-US" sz="2500">
                <a:solidFill>
                  <a:srgbClr val="755B60"/>
                </a:solidFill>
                <a:latin typeface="Montserrat Light"/>
              </a:rPr>
              <a:t>Make learning available via digital (internet), broadcast (digital TV), or offline using mobile devices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97461" y="1076325"/>
            <a:ext cx="13937739" cy="804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60"/>
              </a:lnSpc>
            </a:pPr>
            <a:r>
              <a:rPr lang="en-US" sz="5600">
                <a:solidFill>
                  <a:srgbClr val="97C160"/>
                </a:solidFill>
                <a:latin typeface="Montserrat Classic Bold"/>
              </a:rPr>
              <a:t>STRATEGIES: STRUCTURE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97461" y="6421626"/>
            <a:ext cx="9379516" cy="450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800" spc="140">
                <a:solidFill>
                  <a:srgbClr val="97C160"/>
                </a:solidFill>
                <a:latin typeface="Montserrat Classic"/>
              </a:rPr>
              <a:t>MULTI-MODAL ASSESSMENT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42217" y="7099383"/>
            <a:ext cx="9134850" cy="1216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50"/>
              </a:lnSpc>
            </a:pPr>
            <a:r>
              <a:rPr lang="en-US" sz="2500">
                <a:solidFill>
                  <a:srgbClr val="755B60"/>
                </a:solidFill>
                <a:latin typeface="Montserrat Light"/>
              </a:rPr>
              <a:t>Learners can take online tests, submit evidence of student work online or via designated ALS Learner workstations within the baranggays.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8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9566298"/>
            <a:ext cx="7637093" cy="1227409"/>
            <a:chOff x="0" y="0"/>
            <a:chExt cx="10182791" cy="1636546"/>
          </a:xfrm>
        </p:grpSpPr>
        <p:sp>
          <p:nvSpPr>
            <p:cNvPr id="3" name="TextBox 3"/>
            <p:cNvSpPr txBox="1"/>
            <p:nvPr/>
          </p:nvSpPr>
          <p:spPr>
            <a:xfrm>
              <a:off x="509354" y="303268"/>
              <a:ext cx="9673437" cy="257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79"/>
                </a:lnSpc>
              </a:pPr>
              <a:r>
                <a:rPr lang="en-US" sz="1200" spc="240">
                  <a:solidFill>
                    <a:srgbClr val="755B60"/>
                  </a:solidFill>
                  <a:latin typeface="Montserrat Classic"/>
                </a:rPr>
                <a:t>SANDIWAAN CENTER FOR LEARNING | 2020</a:t>
              </a:r>
            </a:p>
          </p:txBody>
        </p:sp>
        <p:sp>
          <p:nvSpPr>
            <p:cNvPr id="4" name="AutoShape 4"/>
            <p:cNvSpPr/>
            <p:nvPr/>
          </p:nvSpPr>
          <p:spPr>
            <a:xfrm>
              <a:off x="0" y="0"/>
              <a:ext cx="125153" cy="1636546"/>
            </a:xfrm>
            <a:prstGeom prst="rect">
              <a:avLst/>
            </a:prstGeom>
            <a:solidFill>
              <a:srgbClr val="97C160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r="41700" b="8548"/>
          <a:stretch>
            <a:fillRect/>
          </a:stretch>
        </p:blipFill>
        <p:spPr>
          <a:xfrm>
            <a:off x="109966" y="2835201"/>
            <a:ext cx="9418543" cy="548505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9743728" y="2806626"/>
            <a:ext cx="7146945" cy="388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0"/>
              </a:lnSpc>
            </a:pPr>
            <a:r>
              <a:rPr lang="en-US" sz="2400" spc="120">
                <a:solidFill>
                  <a:srgbClr val="97C160"/>
                </a:solidFill>
                <a:latin typeface="Montserrat Classic"/>
              </a:rPr>
              <a:t>VIRTUAL LEARNING ENVIRONMENT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732661" y="3352319"/>
            <a:ext cx="7989988" cy="5058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9" lvl="1" indent="-237490" algn="l">
              <a:lnSpc>
                <a:spcPts val="2859"/>
              </a:lnSpc>
              <a:buFont typeface="Arial"/>
              <a:buChar char="•"/>
            </a:pPr>
            <a:r>
              <a:rPr lang="en-US" sz="2200">
                <a:solidFill>
                  <a:srgbClr val="755B60"/>
                </a:solidFill>
                <a:latin typeface="Montserrat Light"/>
              </a:rPr>
              <a:t>Tracking the progress of learners and professional      development of ALS Teachers </a:t>
            </a:r>
          </a:p>
          <a:p>
            <a:pPr marL="474979" lvl="1" indent="-237490" algn="l">
              <a:lnSpc>
                <a:spcPts val="2859"/>
              </a:lnSpc>
              <a:buFont typeface="Arial"/>
              <a:buChar char="•"/>
            </a:pPr>
            <a:r>
              <a:rPr lang="en-US" sz="2200">
                <a:solidFill>
                  <a:srgbClr val="755B60"/>
                </a:solidFill>
                <a:latin typeface="Montserrat Light"/>
              </a:rPr>
              <a:t>Conduct various types of learning assessments for measurement and evaluation</a:t>
            </a:r>
          </a:p>
          <a:p>
            <a:pPr marL="474979" lvl="1" indent="-237490" algn="l">
              <a:lnSpc>
                <a:spcPts val="2859"/>
              </a:lnSpc>
              <a:buFont typeface="Arial"/>
              <a:buChar char="•"/>
            </a:pPr>
            <a:r>
              <a:rPr lang="en-US" sz="2200">
                <a:solidFill>
                  <a:srgbClr val="755B60"/>
                </a:solidFill>
                <a:latin typeface="Montserrat Light"/>
              </a:rPr>
              <a:t>Allowing learners and teachers to create digital portfolios and manage credentials (badges / certificates)</a:t>
            </a:r>
          </a:p>
          <a:p>
            <a:pPr marL="474979" lvl="1" indent="-237490" algn="l">
              <a:lnSpc>
                <a:spcPts val="2859"/>
              </a:lnSpc>
              <a:buFont typeface="Arial"/>
              <a:buChar char="•"/>
            </a:pPr>
            <a:r>
              <a:rPr lang="en-US" sz="2200">
                <a:solidFill>
                  <a:srgbClr val="755B60"/>
                </a:solidFill>
                <a:latin typeface="Montserrat Light"/>
              </a:rPr>
              <a:t>Track different types of users: students, teachers, mentors, administrators, etc.</a:t>
            </a:r>
          </a:p>
          <a:p>
            <a:pPr marL="474979" lvl="1" indent="-237490" algn="l">
              <a:lnSpc>
                <a:spcPts val="2859"/>
              </a:lnSpc>
              <a:buFont typeface="Arial"/>
              <a:buChar char="•"/>
            </a:pPr>
            <a:r>
              <a:rPr lang="en-US" sz="2200">
                <a:solidFill>
                  <a:srgbClr val="755B60"/>
                </a:solidFill>
                <a:latin typeface="Montserrat Light"/>
              </a:rPr>
              <a:t>Create various groups based on type of users, interest, purpose, etc.</a:t>
            </a:r>
          </a:p>
          <a:p>
            <a:pPr marL="474980" lvl="1" indent="-237490" algn="l">
              <a:lnSpc>
                <a:spcPts val="2860"/>
              </a:lnSpc>
              <a:buFont typeface="Arial"/>
              <a:buChar char="•"/>
            </a:pPr>
            <a:r>
              <a:rPr lang="en-US" sz="2200">
                <a:solidFill>
                  <a:srgbClr val="755B60"/>
                </a:solidFill>
                <a:latin typeface="Montserrat Light"/>
              </a:rPr>
              <a:t>Develop a learning repository composed of content developed specific to ALS and OER from various sources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57364" y="359180"/>
            <a:ext cx="12092777" cy="1795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39"/>
              </a:lnSpc>
            </a:pPr>
            <a:r>
              <a:rPr lang="en-US" sz="6400">
                <a:solidFill>
                  <a:srgbClr val="97C160"/>
                </a:solidFill>
                <a:latin typeface="Montserrat Classic Bold"/>
              </a:rPr>
              <a:t>ALS LEARNING </a:t>
            </a:r>
          </a:p>
          <a:p>
            <a:pPr algn="l">
              <a:lnSpc>
                <a:spcPts val="7040"/>
              </a:lnSpc>
            </a:pPr>
            <a:r>
              <a:rPr lang="en-US" sz="6400">
                <a:solidFill>
                  <a:srgbClr val="97C160"/>
                </a:solidFill>
                <a:latin typeface="Montserrat Classic Bold"/>
              </a:rPr>
              <a:t>ANYTIME, ANYWHERE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8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3975" y="1992509"/>
            <a:ext cx="17518820" cy="704037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87472" y="963994"/>
            <a:ext cx="9935012" cy="909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40"/>
              </a:lnSpc>
            </a:pPr>
            <a:r>
              <a:rPr lang="en-US" sz="6400">
                <a:solidFill>
                  <a:srgbClr val="97C160"/>
                </a:solidFill>
                <a:latin typeface="Montserrat Classic Bold"/>
              </a:rPr>
              <a:t>ACTIVITY TIMELINE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28700" y="9566298"/>
            <a:ext cx="7637093" cy="1227409"/>
            <a:chOff x="0" y="0"/>
            <a:chExt cx="10182791" cy="1636546"/>
          </a:xfrm>
        </p:grpSpPr>
        <p:sp>
          <p:nvSpPr>
            <p:cNvPr id="5" name="TextBox 5"/>
            <p:cNvSpPr txBox="1"/>
            <p:nvPr/>
          </p:nvSpPr>
          <p:spPr>
            <a:xfrm>
              <a:off x="509354" y="303268"/>
              <a:ext cx="9673437" cy="257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79"/>
                </a:lnSpc>
              </a:pPr>
              <a:r>
                <a:rPr lang="en-US" sz="1200" spc="240">
                  <a:solidFill>
                    <a:srgbClr val="755B60"/>
                  </a:solidFill>
                  <a:latin typeface="Montserrat Classic"/>
                </a:rPr>
                <a:t>SANDIWAAN CENTER FOR LEARNING | 2020</a:t>
              </a:r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0"/>
              <a:ext cx="125153" cy="1636546"/>
            </a:xfrm>
            <a:prstGeom prst="rect">
              <a:avLst/>
            </a:prstGeom>
            <a:solidFill>
              <a:srgbClr val="97C160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755B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615508"/>
            <a:ext cx="16090026" cy="751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00"/>
              </a:lnSpc>
            </a:pPr>
            <a:r>
              <a:rPr lang="en-US" sz="5600" spc="84">
                <a:solidFill>
                  <a:srgbClr val="97C160"/>
                </a:solidFill>
                <a:latin typeface="Montserrat Classic"/>
              </a:rPr>
              <a:t>FUNDING SOURCES</a:t>
            </a:r>
          </a:p>
        </p:txBody>
      </p:sp>
      <p:sp>
        <p:nvSpPr>
          <p:cNvPr id="3" name="AutoShape 3"/>
          <p:cNvSpPr/>
          <p:nvPr/>
        </p:nvSpPr>
        <p:spPr>
          <a:xfrm>
            <a:off x="1028700" y="1882782"/>
            <a:ext cx="7976496" cy="961752"/>
          </a:xfrm>
          <a:prstGeom prst="rect">
            <a:avLst/>
          </a:prstGeom>
          <a:solidFill>
            <a:srgbClr val="F8FFEF"/>
          </a:solidFill>
        </p:spPr>
      </p:sp>
      <p:sp>
        <p:nvSpPr>
          <p:cNvPr id="4" name="AutoShape 4"/>
          <p:cNvSpPr/>
          <p:nvPr/>
        </p:nvSpPr>
        <p:spPr>
          <a:xfrm>
            <a:off x="9282804" y="1882782"/>
            <a:ext cx="7976496" cy="961752"/>
          </a:xfrm>
          <a:prstGeom prst="rect">
            <a:avLst/>
          </a:prstGeom>
          <a:solidFill>
            <a:srgbClr val="F8FFEF"/>
          </a:solidFill>
        </p:spPr>
      </p:sp>
      <p:sp>
        <p:nvSpPr>
          <p:cNvPr id="5" name="AutoShape 5"/>
          <p:cNvSpPr/>
          <p:nvPr/>
        </p:nvSpPr>
        <p:spPr>
          <a:xfrm>
            <a:off x="1028700" y="2991799"/>
            <a:ext cx="7976496" cy="756869"/>
          </a:xfrm>
          <a:prstGeom prst="rect">
            <a:avLst/>
          </a:prstGeom>
          <a:solidFill>
            <a:srgbClr val="F8FFEF"/>
          </a:solidFill>
        </p:spPr>
      </p:sp>
      <p:sp>
        <p:nvSpPr>
          <p:cNvPr id="6" name="AutoShape 6"/>
          <p:cNvSpPr/>
          <p:nvPr/>
        </p:nvSpPr>
        <p:spPr>
          <a:xfrm>
            <a:off x="1028700" y="3845027"/>
            <a:ext cx="7976496" cy="1020253"/>
          </a:xfrm>
          <a:prstGeom prst="rect">
            <a:avLst/>
          </a:prstGeom>
          <a:solidFill>
            <a:srgbClr val="F8FFEF"/>
          </a:solidFill>
        </p:spPr>
      </p:sp>
      <p:sp>
        <p:nvSpPr>
          <p:cNvPr id="7" name="AutoShape 7"/>
          <p:cNvSpPr/>
          <p:nvPr/>
        </p:nvSpPr>
        <p:spPr>
          <a:xfrm>
            <a:off x="9282804" y="2991799"/>
            <a:ext cx="7976496" cy="756869"/>
          </a:xfrm>
          <a:prstGeom prst="rect">
            <a:avLst/>
          </a:prstGeom>
          <a:solidFill>
            <a:srgbClr val="F8FFEF"/>
          </a:solidFill>
        </p:spPr>
      </p:sp>
      <p:sp>
        <p:nvSpPr>
          <p:cNvPr id="8" name="AutoShape 8"/>
          <p:cNvSpPr/>
          <p:nvPr/>
        </p:nvSpPr>
        <p:spPr>
          <a:xfrm>
            <a:off x="9282804" y="3845027"/>
            <a:ext cx="7976496" cy="1020253"/>
          </a:xfrm>
          <a:prstGeom prst="rect">
            <a:avLst/>
          </a:prstGeom>
          <a:solidFill>
            <a:srgbClr val="F8FFEF"/>
          </a:solidFill>
        </p:spPr>
      </p:sp>
      <p:sp>
        <p:nvSpPr>
          <p:cNvPr id="9" name="TextBox 9"/>
          <p:cNvSpPr txBox="1"/>
          <p:nvPr/>
        </p:nvSpPr>
        <p:spPr>
          <a:xfrm>
            <a:off x="1427623" y="3221736"/>
            <a:ext cx="6368526" cy="291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0"/>
              </a:lnSpc>
            </a:pPr>
            <a:r>
              <a:rPr lang="en-US" sz="1800">
                <a:solidFill>
                  <a:srgbClr val="755B60"/>
                </a:solidFill>
                <a:latin typeface="Montserrat Light"/>
              </a:rPr>
              <a:t>Subscription-based LMS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27623" y="2117859"/>
            <a:ext cx="6368526" cy="450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800" spc="140">
                <a:solidFill>
                  <a:srgbClr val="97C160"/>
                </a:solidFill>
                <a:latin typeface="Montserrat Classic"/>
              </a:rPr>
              <a:t>ACTIVITY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681727" y="3221736"/>
            <a:ext cx="6368526" cy="291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0"/>
              </a:lnSpc>
            </a:pPr>
            <a:r>
              <a:rPr lang="en-US" sz="1800">
                <a:solidFill>
                  <a:srgbClr val="755B60"/>
                </a:solidFill>
                <a:latin typeface="Montserrat Light"/>
              </a:rPr>
              <a:t>Sandiwaan Center fund-raising activities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681727" y="2117859"/>
            <a:ext cx="6368526" cy="450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800" spc="140">
                <a:solidFill>
                  <a:srgbClr val="97C160"/>
                </a:solidFill>
                <a:latin typeface="Montserrat Classic"/>
              </a:rPr>
              <a:t>POTENTIAL FUNDING SOURCE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27623" y="4015368"/>
            <a:ext cx="6368526" cy="291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0"/>
              </a:lnSpc>
            </a:pPr>
            <a:r>
              <a:rPr lang="en-US" sz="1800">
                <a:solidFill>
                  <a:srgbClr val="755B60"/>
                </a:solidFill>
                <a:latin typeface="Montserrat Light"/>
              </a:rPr>
              <a:t>Professional Development for ALS Teachers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681727" y="4005843"/>
            <a:ext cx="6368526" cy="291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0"/>
              </a:lnSpc>
            </a:pPr>
            <a:r>
              <a:rPr lang="en-US" sz="1800">
                <a:solidFill>
                  <a:srgbClr val="755B60"/>
                </a:solidFill>
                <a:latin typeface="Montserrat Light"/>
              </a:rPr>
              <a:t>LMS Training Provided by Cypher Learning</a:t>
            </a:r>
          </a:p>
        </p:txBody>
      </p:sp>
      <p:sp>
        <p:nvSpPr>
          <p:cNvPr id="15" name="AutoShape 15"/>
          <p:cNvSpPr/>
          <p:nvPr/>
        </p:nvSpPr>
        <p:spPr>
          <a:xfrm>
            <a:off x="1028700" y="4977181"/>
            <a:ext cx="7976496" cy="756869"/>
          </a:xfrm>
          <a:prstGeom prst="rect">
            <a:avLst/>
          </a:prstGeom>
          <a:solidFill>
            <a:srgbClr val="F8FFEF"/>
          </a:solidFill>
        </p:spPr>
      </p:sp>
      <p:sp>
        <p:nvSpPr>
          <p:cNvPr id="16" name="AutoShape 16"/>
          <p:cNvSpPr/>
          <p:nvPr/>
        </p:nvSpPr>
        <p:spPr>
          <a:xfrm>
            <a:off x="9282804" y="4977181"/>
            <a:ext cx="7976496" cy="756869"/>
          </a:xfrm>
          <a:prstGeom prst="rect">
            <a:avLst/>
          </a:prstGeom>
          <a:solidFill>
            <a:srgbClr val="F8FFEF"/>
          </a:solidFill>
        </p:spPr>
      </p:sp>
      <p:sp>
        <p:nvSpPr>
          <p:cNvPr id="17" name="TextBox 17"/>
          <p:cNvSpPr txBox="1"/>
          <p:nvPr/>
        </p:nvSpPr>
        <p:spPr>
          <a:xfrm>
            <a:off x="1427623" y="5200650"/>
            <a:ext cx="6368526" cy="291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0"/>
              </a:lnSpc>
            </a:pPr>
            <a:r>
              <a:rPr lang="en-US" sz="1800">
                <a:solidFill>
                  <a:srgbClr val="755B60"/>
                </a:solidFill>
                <a:latin typeface="Montserrat Light"/>
              </a:rPr>
              <a:t>Internet Connectivity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681727" y="4387029"/>
            <a:ext cx="6368526" cy="291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0"/>
              </a:lnSpc>
            </a:pPr>
            <a:r>
              <a:rPr lang="en-US" sz="1800">
                <a:solidFill>
                  <a:srgbClr val="755B60"/>
                </a:solidFill>
                <a:latin typeface="Montserrat Light"/>
              </a:rPr>
              <a:t>CTL &amp; Instructional Design fund-raising by NDES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681727" y="5200650"/>
            <a:ext cx="6368526" cy="291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0"/>
              </a:lnSpc>
            </a:pPr>
            <a:r>
              <a:rPr lang="en-US" sz="1800">
                <a:solidFill>
                  <a:srgbClr val="755B60"/>
                </a:solidFill>
                <a:latin typeface="Montserrat Light"/>
              </a:rPr>
              <a:t>Sponsorships from telcos</a:t>
            </a:r>
          </a:p>
        </p:txBody>
      </p:sp>
      <p:sp>
        <p:nvSpPr>
          <p:cNvPr id="20" name="AutoShape 20"/>
          <p:cNvSpPr/>
          <p:nvPr/>
        </p:nvSpPr>
        <p:spPr>
          <a:xfrm>
            <a:off x="1028700" y="5860732"/>
            <a:ext cx="7976496" cy="756869"/>
          </a:xfrm>
          <a:prstGeom prst="rect">
            <a:avLst/>
          </a:prstGeom>
          <a:solidFill>
            <a:srgbClr val="F8FFEF"/>
          </a:solidFill>
        </p:spPr>
      </p:sp>
      <p:sp>
        <p:nvSpPr>
          <p:cNvPr id="21" name="AutoShape 21"/>
          <p:cNvSpPr/>
          <p:nvPr/>
        </p:nvSpPr>
        <p:spPr>
          <a:xfrm>
            <a:off x="9282804" y="5860732"/>
            <a:ext cx="7976496" cy="756869"/>
          </a:xfrm>
          <a:prstGeom prst="rect">
            <a:avLst/>
          </a:prstGeom>
          <a:solidFill>
            <a:srgbClr val="F8FFEF"/>
          </a:solidFill>
        </p:spPr>
      </p:sp>
      <p:sp>
        <p:nvSpPr>
          <p:cNvPr id="22" name="TextBox 22"/>
          <p:cNvSpPr txBox="1"/>
          <p:nvPr/>
        </p:nvSpPr>
        <p:spPr>
          <a:xfrm>
            <a:off x="1427623" y="6067425"/>
            <a:ext cx="6368526" cy="291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0"/>
              </a:lnSpc>
            </a:pPr>
            <a:r>
              <a:rPr lang="en-US" sz="1800">
                <a:solidFill>
                  <a:srgbClr val="755B60"/>
                </a:solidFill>
                <a:latin typeface="Montserrat Light"/>
              </a:rPr>
              <a:t>Computers for ALS Learners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681727" y="6067425"/>
            <a:ext cx="6368526" cy="291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0"/>
              </a:lnSpc>
            </a:pPr>
            <a:r>
              <a:rPr lang="en-US" sz="1800">
                <a:solidFill>
                  <a:srgbClr val="755B60"/>
                </a:solidFill>
                <a:latin typeface="Montserrat Light"/>
              </a:rPr>
              <a:t>Donations of used laptops</a:t>
            </a:r>
          </a:p>
        </p:txBody>
      </p:sp>
      <p:sp>
        <p:nvSpPr>
          <p:cNvPr id="24" name="AutoShape 24"/>
          <p:cNvSpPr/>
          <p:nvPr/>
        </p:nvSpPr>
        <p:spPr>
          <a:xfrm>
            <a:off x="1028700" y="6765607"/>
            <a:ext cx="7976496" cy="756869"/>
          </a:xfrm>
          <a:prstGeom prst="rect">
            <a:avLst/>
          </a:prstGeom>
          <a:solidFill>
            <a:srgbClr val="F8FFEF"/>
          </a:solidFill>
        </p:spPr>
      </p:sp>
      <p:sp>
        <p:nvSpPr>
          <p:cNvPr id="25" name="AutoShape 25"/>
          <p:cNvSpPr/>
          <p:nvPr/>
        </p:nvSpPr>
        <p:spPr>
          <a:xfrm>
            <a:off x="9282804" y="6765607"/>
            <a:ext cx="7976496" cy="756869"/>
          </a:xfrm>
          <a:prstGeom prst="rect">
            <a:avLst/>
          </a:prstGeom>
          <a:solidFill>
            <a:srgbClr val="F8FFEF"/>
          </a:solidFill>
        </p:spPr>
      </p:sp>
      <p:sp>
        <p:nvSpPr>
          <p:cNvPr id="26" name="TextBox 26"/>
          <p:cNvSpPr txBox="1"/>
          <p:nvPr/>
        </p:nvSpPr>
        <p:spPr>
          <a:xfrm>
            <a:off x="1427623" y="6949572"/>
            <a:ext cx="6368526" cy="291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0"/>
              </a:lnSpc>
            </a:pPr>
            <a:r>
              <a:rPr lang="en-US" sz="1800">
                <a:solidFill>
                  <a:srgbClr val="755B60"/>
                </a:solidFill>
                <a:latin typeface="Montserrat Light"/>
              </a:rPr>
              <a:t>Sandiwaan TV Channel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681727" y="6949572"/>
            <a:ext cx="6368526" cy="291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0"/>
              </a:lnSpc>
            </a:pPr>
            <a:r>
              <a:rPr lang="en-US" sz="1800">
                <a:solidFill>
                  <a:srgbClr val="755B60"/>
                </a:solidFill>
                <a:latin typeface="Montserrat Light"/>
              </a:rPr>
              <a:t>Solar Entertainment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1028700" y="9566298"/>
            <a:ext cx="7637093" cy="1227409"/>
            <a:chOff x="0" y="0"/>
            <a:chExt cx="10182791" cy="1636546"/>
          </a:xfrm>
        </p:grpSpPr>
        <p:sp>
          <p:nvSpPr>
            <p:cNvPr id="29" name="TextBox 29"/>
            <p:cNvSpPr txBox="1"/>
            <p:nvPr/>
          </p:nvSpPr>
          <p:spPr>
            <a:xfrm>
              <a:off x="509354" y="303268"/>
              <a:ext cx="9673437" cy="257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79"/>
                </a:lnSpc>
              </a:pPr>
              <a:r>
                <a:rPr lang="en-US" sz="1200" spc="240">
                  <a:solidFill>
                    <a:srgbClr val="FFFFFF"/>
                  </a:solidFill>
                  <a:latin typeface="Montserrat Classic"/>
                </a:rPr>
                <a:t>SANDIWAAN CENTER FOR LEARNING | 2020</a:t>
              </a:r>
            </a:p>
          </p:txBody>
        </p:sp>
        <p:sp>
          <p:nvSpPr>
            <p:cNvPr id="30" name="AutoShape 30"/>
            <p:cNvSpPr/>
            <p:nvPr/>
          </p:nvSpPr>
          <p:spPr>
            <a:xfrm>
              <a:off x="0" y="0"/>
              <a:ext cx="125153" cy="1636546"/>
            </a:xfrm>
            <a:prstGeom prst="rect">
              <a:avLst/>
            </a:prstGeom>
            <a:solidFill>
              <a:srgbClr val="97C160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8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61920" y="3947682"/>
            <a:ext cx="3717945" cy="1460093"/>
            <a:chOff x="0" y="0"/>
            <a:chExt cx="4957260" cy="1946790"/>
          </a:xfrm>
        </p:grpSpPr>
        <p:sp>
          <p:nvSpPr>
            <p:cNvPr id="3" name="TextBox 3"/>
            <p:cNvSpPr txBox="1"/>
            <p:nvPr/>
          </p:nvSpPr>
          <p:spPr>
            <a:xfrm>
              <a:off x="0" y="-28575"/>
              <a:ext cx="4957260" cy="5907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40"/>
                </a:lnSpc>
              </a:pPr>
              <a:r>
                <a:rPr lang="en-US" sz="2800" spc="140">
                  <a:solidFill>
                    <a:srgbClr val="97C160"/>
                  </a:solidFill>
                  <a:latin typeface="Montserrat Classic"/>
                </a:rPr>
                <a:t>PROJECT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877874"/>
              <a:ext cx="4921216" cy="10689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50"/>
                </a:lnSpc>
              </a:pPr>
              <a:r>
                <a:rPr lang="en-US" sz="2500">
                  <a:solidFill>
                    <a:srgbClr val="755B60"/>
                  </a:solidFill>
                  <a:latin typeface="Montserrat Light"/>
                </a:rPr>
                <a:t>Project Key Performance Indicators 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886270" y="3947682"/>
            <a:ext cx="3717945" cy="1869668"/>
            <a:chOff x="0" y="0"/>
            <a:chExt cx="4957260" cy="2492890"/>
          </a:xfrm>
        </p:grpSpPr>
        <p:sp>
          <p:nvSpPr>
            <p:cNvPr id="6" name="TextBox 6"/>
            <p:cNvSpPr txBox="1"/>
            <p:nvPr/>
          </p:nvSpPr>
          <p:spPr>
            <a:xfrm>
              <a:off x="0" y="-28575"/>
              <a:ext cx="4957260" cy="5907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40"/>
                </a:lnSpc>
              </a:pPr>
              <a:r>
                <a:rPr lang="en-US" sz="2800" spc="140">
                  <a:solidFill>
                    <a:srgbClr val="97C160"/>
                  </a:solidFill>
                  <a:latin typeface="Montserrat Classic"/>
                </a:rPr>
                <a:t>DEPED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877874"/>
              <a:ext cx="4921216" cy="16150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50"/>
                </a:lnSpc>
              </a:pPr>
              <a:r>
                <a:rPr lang="en-US" sz="2500">
                  <a:solidFill>
                    <a:srgbClr val="755B60"/>
                  </a:solidFill>
                  <a:latin typeface="Montserrat Light"/>
                </a:rPr>
                <a:t>Compliance to Deped ALS implementation guidelines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330225" y="3947682"/>
            <a:ext cx="3717945" cy="1869668"/>
            <a:chOff x="0" y="0"/>
            <a:chExt cx="4957260" cy="2492890"/>
          </a:xfrm>
        </p:grpSpPr>
        <p:sp>
          <p:nvSpPr>
            <p:cNvPr id="9" name="TextBox 9"/>
            <p:cNvSpPr txBox="1"/>
            <p:nvPr/>
          </p:nvSpPr>
          <p:spPr>
            <a:xfrm>
              <a:off x="0" y="-28575"/>
              <a:ext cx="4957260" cy="5907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40"/>
                </a:lnSpc>
              </a:pPr>
              <a:r>
                <a:rPr lang="en-US" sz="2800" spc="140">
                  <a:solidFill>
                    <a:srgbClr val="97C160"/>
                  </a:solidFill>
                  <a:latin typeface="Montserrat Classic"/>
                </a:rPr>
                <a:t>DPA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877874"/>
              <a:ext cx="4921216" cy="16150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50"/>
                </a:lnSpc>
              </a:pPr>
              <a:r>
                <a:rPr lang="en-US" sz="2500">
                  <a:solidFill>
                    <a:srgbClr val="755B60"/>
                  </a:solidFill>
                  <a:latin typeface="Montserrat Light"/>
                </a:rPr>
                <a:t>Compliance to Data Security and Privacy regulations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97461" y="1028700"/>
            <a:ext cx="13937739" cy="1552939"/>
            <a:chOff x="0" y="0"/>
            <a:chExt cx="18583652" cy="2070585"/>
          </a:xfrm>
        </p:grpSpPr>
        <p:sp>
          <p:nvSpPr>
            <p:cNvPr id="12" name="TextBox 12"/>
            <p:cNvSpPr txBox="1"/>
            <p:nvPr/>
          </p:nvSpPr>
          <p:spPr>
            <a:xfrm>
              <a:off x="0" y="47625"/>
              <a:ext cx="18583652" cy="10886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160"/>
                </a:lnSpc>
              </a:pPr>
              <a:r>
                <a:rPr lang="en-US" sz="5600">
                  <a:solidFill>
                    <a:srgbClr val="97C160"/>
                  </a:solidFill>
                  <a:latin typeface="Montserrat Classic Bold"/>
                </a:rPr>
                <a:t>MONITORING AND EVALUATION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306045"/>
              <a:ext cx="16443685" cy="764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680"/>
                </a:lnSpc>
              </a:pPr>
              <a:r>
                <a:rPr lang="en-US" sz="3600" spc="179">
                  <a:solidFill>
                    <a:srgbClr val="755B60"/>
                  </a:solidFill>
                  <a:latin typeface="Oswald"/>
                </a:rPr>
                <a:t>VIA THIRD-PARTY INSTITUTIONS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28700" y="9566298"/>
            <a:ext cx="7637093" cy="1227409"/>
            <a:chOff x="0" y="0"/>
            <a:chExt cx="10182791" cy="1636546"/>
          </a:xfrm>
        </p:grpSpPr>
        <p:sp>
          <p:nvSpPr>
            <p:cNvPr id="15" name="TextBox 15"/>
            <p:cNvSpPr txBox="1"/>
            <p:nvPr/>
          </p:nvSpPr>
          <p:spPr>
            <a:xfrm>
              <a:off x="509354" y="303268"/>
              <a:ext cx="9673437" cy="257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79"/>
                </a:lnSpc>
              </a:pPr>
              <a:r>
                <a:rPr lang="en-US" sz="1200" spc="240">
                  <a:solidFill>
                    <a:srgbClr val="755B60"/>
                  </a:solidFill>
                  <a:latin typeface="Montserrat Classic"/>
                </a:rPr>
                <a:t>SANDIWAAN CENTER FOR LEARNING | 2020</a:t>
              </a: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25153" cy="1636546"/>
            </a:xfrm>
            <a:prstGeom prst="rect">
              <a:avLst/>
            </a:prstGeom>
            <a:solidFill>
              <a:srgbClr val="97C160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8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4308" r="47906"/>
          <a:stretch>
            <a:fillRect/>
          </a:stretch>
        </p:blipFill>
        <p:spPr>
          <a:xfrm>
            <a:off x="12429997" y="-570566"/>
            <a:ext cx="6481230" cy="1142813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1028700"/>
            <a:ext cx="9934928" cy="4739224"/>
            <a:chOff x="0" y="0"/>
            <a:chExt cx="13246571" cy="6318965"/>
          </a:xfrm>
        </p:grpSpPr>
        <p:sp>
          <p:nvSpPr>
            <p:cNvPr id="4" name="TextBox 4"/>
            <p:cNvSpPr txBox="1"/>
            <p:nvPr/>
          </p:nvSpPr>
          <p:spPr>
            <a:xfrm>
              <a:off x="0" y="57150"/>
              <a:ext cx="13246571" cy="13982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920"/>
                </a:lnSpc>
              </a:pPr>
              <a:r>
                <a:rPr lang="en-US" sz="7200">
                  <a:solidFill>
                    <a:srgbClr val="97C160"/>
                  </a:solidFill>
                  <a:latin typeface="Oswald"/>
                </a:rPr>
                <a:t>CONTENTS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801522"/>
              <a:ext cx="9673437" cy="764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680"/>
                </a:lnSpc>
              </a:pPr>
              <a:r>
                <a:rPr lang="en-US" sz="3600" spc="179">
                  <a:solidFill>
                    <a:srgbClr val="755B60"/>
                  </a:solidFill>
                  <a:latin typeface="Oswald"/>
                </a:rPr>
                <a:t>KEY TOPICS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267790"/>
              <a:ext cx="9673437" cy="3051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750"/>
                </a:lnSpc>
              </a:pPr>
              <a:r>
                <a:rPr lang="en-US" sz="2500">
                  <a:solidFill>
                    <a:srgbClr val="755B60"/>
                  </a:solidFill>
                  <a:latin typeface="Montserrat Light"/>
                </a:rPr>
                <a:t>About the ALS Convergence Project</a:t>
              </a:r>
            </a:p>
            <a:p>
              <a:pPr algn="l">
                <a:lnSpc>
                  <a:spcPts val="3750"/>
                </a:lnSpc>
              </a:pPr>
              <a:r>
                <a:rPr lang="en-US" sz="2500">
                  <a:solidFill>
                    <a:srgbClr val="755B60"/>
                  </a:solidFill>
                  <a:latin typeface="Montserrat Light"/>
                </a:rPr>
                <a:t>Project Objectives</a:t>
              </a:r>
            </a:p>
            <a:p>
              <a:pPr algn="l">
                <a:lnSpc>
                  <a:spcPts val="3750"/>
                </a:lnSpc>
              </a:pPr>
              <a:r>
                <a:rPr lang="en-US" sz="2500">
                  <a:solidFill>
                    <a:srgbClr val="755B60"/>
                  </a:solidFill>
                  <a:latin typeface="Montserrat Light"/>
                </a:rPr>
                <a:t>Project Strategies</a:t>
              </a:r>
            </a:p>
            <a:p>
              <a:pPr algn="l">
                <a:lnSpc>
                  <a:spcPts val="3749"/>
                </a:lnSpc>
              </a:pPr>
              <a:r>
                <a:rPr lang="en-US" sz="2500">
                  <a:solidFill>
                    <a:srgbClr val="755B60"/>
                  </a:solidFill>
                  <a:latin typeface="Montserrat Light"/>
                </a:rPr>
                <a:t>Implementation</a:t>
              </a:r>
            </a:p>
            <a:p>
              <a:pPr algn="l">
                <a:lnSpc>
                  <a:spcPts val="3750"/>
                </a:lnSpc>
              </a:pPr>
              <a:r>
                <a:rPr lang="en-US" sz="2499">
                  <a:solidFill>
                    <a:srgbClr val="755B60"/>
                  </a:solidFill>
                  <a:latin typeface="Montserrat Light"/>
                </a:rPr>
                <a:t>Timeline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9630156"/>
            <a:ext cx="7637093" cy="1227409"/>
            <a:chOff x="0" y="0"/>
            <a:chExt cx="10182791" cy="1636546"/>
          </a:xfrm>
        </p:grpSpPr>
        <p:sp>
          <p:nvSpPr>
            <p:cNvPr id="8" name="TextBox 8"/>
            <p:cNvSpPr txBox="1"/>
            <p:nvPr/>
          </p:nvSpPr>
          <p:spPr>
            <a:xfrm>
              <a:off x="509354" y="303268"/>
              <a:ext cx="9673437" cy="257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79"/>
                </a:lnSpc>
              </a:pPr>
              <a:r>
                <a:rPr lang="en-US" sz="1200" spc="240">
                  <a:solidFill>
                    <a:srgbClr val="755B60"/>
                  </a:solidFill>
                  <a:latin typeface="Montserrat Classic"/>
                </a:rPr>
                <a:t>SANDIWAAN CENTER FOR LEARNING | 2020</a:t>
              </a:r>
            </a:p>
          </p:txBody>
        </p:sp>
        <p:sp>
          <p:nvSpPr>
            <p:cNvPr id="9" name="AutoShape 9"/>
            <p:cNvSpPr/>
            <p:nvPr/>
          </p:nvSpPr>
          <p:spPr>
            <a:xfrm>
              <a:off x="0" y="0"/>
              <a:ext cx="125153" cy="1636546"/>
            </a:xfrm>
            <a:prstGeom prst="rect">
              <a:avLst/>
            </a:prstGeom>
            <a:solidFill>
              <a:srgbClr val="97C160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8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42900"/>
            <a:ext cx="13486898" cy="20420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920"/>
              </a:lnSpc>
            </a:pPr>
            <a:r>
              <a:rPr lang="en-US" sz="7200" dirty="0">
                <a:solidFill>
                  <a:srgbClr val="97C160"/>
                </a:solidFill>
                <a:latin typeface="Oswald"/>
              </a:rPr>
              <a:t>ABOUT</a:t>
            </a:r>
            <a:r>
              <a:rPr lang="en-US" sz="7200" dirty="0" smtClean="0">
                <a:solidFill>
                  <a:srgbClr val="97C160"/>
                </a:solidFill>
                <a:latin typeface="Oswald"/>
              </a:rPr>
              <a:t> THE ALS </a:t>
            </a:r>
            <a:r>
              <a:rPr lang="en-US" sz="7200" dirty="0">
                <a:solidFill>
                  <a:srgbClr val="97C160"/>
                </a:solidFill>
                <a:latin typeface="Oswald"/>
              </a:rPr>
              <a:t>CONVERGENCE PROJECT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3619500"/>
            <a:ext cx="7255077" cy="5946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680"/>
              </a:lnSpc>
            </a:pPr>
            <a:r>
              <a:rPr lang="en-US" sz="3600" spc="179" dirty="0">
                <a:solidFill>
                  <a:srgbClr val="755B60"/>
                </a:solidFill>
                <a:latin typeface="Oswald"/>
              </a:rPr>
              <a:t>GOAL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4533900"/>
            <a:ext cx="8971253" cy="33940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750"/>
              </a:lnSpc>
            </a:pPr>
            <a:r>
              <a:rPr lang="en-US" sz="2500" dirty="0">
                <a:solidFill>
                  <a:srgbClr val="755B60"/>
                </a:solidFill>
                <a:latin typeface="Montserrat Light"/>
              </a:rPr>
              <a:t>To build a blended virtual learning environment for 15,000 out-of-school youth in the 16 divisions of the Department of Education Alternative Learning Systems (ALS) </a:t>
            </a:r>
            <a:r>
              <a:rPr lang="en-US" sz="2500" dirty="0" smtClean="0">
                <a:solidFill>
                  <a:srgbClr val="755B60"/>
                </a:solidFill>
                <a:latin typeface="Montserrat Light"/>
              </a:rPr>
              <a:t>NCR. </a:t>
            </a:r>
          </a:p>
          <a:p>
            <a:pPr algn="l">
              <a:lnSpc>
                <a:spcPts val="3750"/>
              </a:lnSpc>
            </a:pPr>
            <a:endParaRPr lang="en-US" sz="2500" dirty="0" smtClean="0">
              <a:solidFill>
                <a:srgbClr val="755B60"/>
              </a:solidFill>
              <a:latin typeface="Montserrat Light"/>
            </a:endParaRPr>
          </a:p>
          <a:p>
            <a:pPr algn="l">
              <a:lnSpc>
                <a:spcPts val="3750"/>
              </a:lnSpc>
            </a:pPr>
            <a:endParaRPr lang="en-US" sz="2500" dirty="0" smtClean="0">
              <a:solidFill>
                <a:srgbClr val="755B60"/>
              </a:solidFill>
              <a:latin typeface="Montserrat Light"/>
            </a:endParaRPr>
          </a:p>
          <a:p>
            <a:pPr algn="l">
              <a:lnSpc>
                <a:spcPts val="3750"/>
              </a:lnSpc>
            </a:pPr>
            <a:endParaRPr lang="en-US" sz="2500" dirty="0" smtClean="0">
              <a:solidFill>
                <a:srgbClr val="755B60"/>
              </a:solidFill>
              <a:latin typeface="Montserrat Light"/>
            </a:endParaRPr>
          </a:p>
          <a:p>
            <a:pPr algn="l">
              <a:lnSpc>
                <a:spcPts val="3750"/>
              </a:lnSpc>
            </a:pPr>
            <a:endParaRPr lang="en-US" sz="2500" dirty="0" smtClean="0">
              <a:solidFill>
                <a:srgbClr val="755B60"/>
              </a:solidFill>
              <a:latin typeface="Montserrat Light"/>
            </a:endParaRPr>
          </a:p>
          <a:p>
            <a:pPr algn="l">
              <a:lnSpc>
                <a:spcPts val="3750"/>
              </a:lnSpc>
            </a:pPr>
            <a:endParaRPr lang="en-US" sz="2500" dirty="0">
              <a:solidFill>
                <a:srgbClr val="755B60"/>
              </a:solidFill>
              <a:latin typeface="Montserrat Light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1028700" y="3259647"/>
            <a:ext cx="1526066" cy="97779"/>
          </a:xfrm>
          <a:prstGeom prst="rect">
            <a:avLst/>
          </a:prstGeom>
          <a:solidFill>
            <a:srgbClr val="97C160"/>
          </a:solidFill>
        </p:spPr>
      </p:sp>
      <p:grpSp>
        <p:nvGrpSpPr>
          <p:cNvPr id="6" name="Group 6"/>
          <p:cNvGrpSpPr/>
          <p:nvPr/>
        </p:nvGrpSpPr>
        <p:grpSpPr>
          <a:xfrm>
            <a:off x="1028700" y="9581583"/>
            <a:ext cx="7637093" cy="1227409"/>
            <a:chOff x="0" y="0"/>
            <a:chExt cx="10182791" cy="1636546"/>
          </a:xfrm>
        </p:grpSpPr>
        <p:sp>
          <p:nvSpPr>
            <p:cNvPr id="7" name="TextBox 7"/>
            <p:cNvSpPr txBox="1"/>
            <p:nvPr/>
          </p:nvSpPr>
          <p:spPr>
            <a:xfrm>
              <a:off x="509354" y="303268"/>
              <a:ext cx="9673437" cy="257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79"/>
                </a:lnSpc>
              </a:pPr>
              <a:r>
                <a:rPr lang="en-US" sz="1200" spc="240">
                  <a:solidFill>
                    <a:srgbClr val="755B60"/>
                  </a:solidFill>
                  <a:latin typeface="Montserrat Classic"/>
                </a:rPr>
                <a:t>SANDIWAAN CENTER FOR LEARNING | 2020</a:t>
              </a:r>
            </a:p>
          </p:txBody>
        </p:sp>
        <p:sp>
          <p:nvSpPr>
            <p:cNvPr id="8" name="AutoShape 8"/>
            <p:cNvSpPr/>
            <p:nvPr/>
          </p:nvSpPr>
          <p:spPr>
            <a:xfrm>
              <a:off x="0" y="0"/>
              <a:ext cx="125153" cy="1636546"/>
            </a:xfrm>
            <a:prstGeom prst="rect">
              <a:avLst/>
            </a:prstGeom>
            <a:solidFill>
              <a:srgbClr val="97C160"/>
            </a:solidFill>
          </p:spPr>
        </p:sp>
      </p:grpSp>
      <p:pic>
        <p:nvPicPr>
          <p:cNvPr id="10" name="Picture 9" descr="95654789_10157360617211048_6967495045075173376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7600" y="2781300"/>
            <a:ext cx="7010400" cy="750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8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9566298"/>
            <a:ext cx="7637093" cy="1227409"/>
            <a:chOff x="0" y="0"/>
            <a:chExt cx="10182791" cy="1636546"/>
          </a:xfrm>
        </p:grpSpPr>
        <p:sp>
          <p:nvSpPr>
            <p:cNvPr id="3" name="TextBox 3"/>
            <p:cNvSpPr txBox="1"/>
            <p:nvPr/>
          </p:nvSpPr>
          <p:spPr>
            <a:xfrm>
              <a:off x="509354" y="303268"/>
              <a:ext cx="9673437" cy="257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79"/>
                </a:lnSpc>
              </a:pPr>
              <a:r>
                <a:rPr lang="en-US" sz="1200" spc="240">
                  <a:solidFill>
                    <a:srgbClr val="755B60"/>
                  </a:solidFill>
                  <a:latin typeface="Montserrat Classic"/>
                </a:rPr>
                <a:t>SANDIWAAN CENTER FOR LEARNING | 2020</a:t>
              </a:r>
            </a:p>
          </p:txBody>
        </p:sp>
        <p:sp>
          <p:nvSpPr>
            <p:cNvPr id="4" name="AutoShape 4"/>
            <p:cNvSpPr/>
            <p:nvPr/>
          </p:nvSpPr>
          <p:spPr>
            <a:xfrm>
              <a:off x="0" y="0"/>
              <a:ext cx="125153" cy="1636546"/>
            </a:xfrm>
            <a:prstGeom prst="rect">
              <a:avLst/>
            </a:prstGeom>
            <a:solidFill>
              <a:srgbClr val="97C160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4038600" y="4533900"/>
            <a:ext cx="7604145" cy="4565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800" spc="140" dirty="0">
                <a:solidFill>
                  <a:srgbClr val="97C160"/>
                </a:solidFill>
                <a:latin typeface="Montserrat Classic"/>
              </a:rPr>
              <a:t>CORE TENET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66799" y="5600700"/>
            <a:ext cx="9448801" cy="19830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120"/>
              </a:lnSpc>
            </a:pPr>
            <a:r>
              <a:rPr lang="en-US" sz="2400" dirty="0">
                <a:solidFill>
                  <a:srgbClr val="755B60"/>
                </a:solidFill>
                <a:latin typeface="Montserrat Light"/>
              </a:rPr>
              <a:t>Th</a:t>
            </a:r>
            <a:r>
              <a:rPr lang="en-US" sz="2400" dirty="0">
                <a:solidFill>
                  <a:srgbClr val="000000"/>
                </a:solidFill>
                <a:latin typeface="Montserrat Light"/>
              </a:rPr>
              <a:t>e CTL believes that schools should </a:t>
            </a:r>
            <a:r>
              <a:rPr lang="en-US" sz="2400" dirty="0">
                <a:solidFill>
                  <a:srgbClr val="FF1616"/>
                </a:solidFill>
                <a:latin typeface="Montserrat Light"/>
              </a:rPr>
              <a:t>teach</a:t>
            </a:r>
            <a:r>
              <a:rPr lang="en-US" sz="2400" dirty="0" smtClean="0">
                <a:solidFill>
                  <a:srgbClr val="FF1616"/>
                </a:solidFill>
                <a:latin typeface="Montserrat Light"/>
              </a:rPr>
              <a:t> </a:t>
            </a:r>
            <a:r>
              <a:rPr lang="en-US" sz="2400" dirty="0" smtClean="0">
                <a:solidFill>
                  <a:srgbClr val="FF1616"/>
                </a:solidFill>
                <a:latin typeface="Montserrat Light"/>
              </a:rPr>
              <a:t>students</a:t>
            </a:r>
            <a:r>
              <a:rPr lang="en-US" sz="2400" dirty="0" smtClean="0">
                <a:solidFill>
                  <a:srgbClr val="FF1616"/>
                </a:solidFill>
                <a:latin typeface="Montserrat Light"/>
              </a:rPr>
              <a:t> </a:t>
            </a:r>
            <a:r>
              <a:rPr lang="en-US" sz="2400" dirty="0">
                <a:solidFill>
                  <a:srgbClr val="FF1616"/>
                </a:solidFill>
                <a:latin typeface="Montserrat Light"/>
              </a:rPr>
              <a:t>how to become better human beings</a:t>
            </a:r>
            <a:r>
              <a:rPr lang="en-US" sz="2400" dirty="0">
                <a:solidFill>
                  <a:srgbClr val="000000"/>
                </a:solidFill>
                <a:latin typeface="Montserrat Light"/>
              </a:rPr>
              <a:t>. They should be guided by values that can help assure that the evolution of the human race will continue. Therefore, the fundamental educational objective of the CTL is the </a:t>
            </a:r>
            <a:r>
              <a:rPr lang="en-US" sz="2400" dirty="0">
                <a:solidFill>
                  <a:srgbClr val="FF1616"/>
                </a:solidFill>
                <a:latin typeface="Montserrat Light"/>
              </a:rPr>
              <a:t>inculcation of the values of</a:t>
            </a:r>
            <a:r>
              <a:rPr lang="en-US" sz="2400" dirty="0" smtClean="0">
                <a:solidFill>
                  <a:srgbClr val="FF1616"/>
                </a:solidFill>
                <a:latin typeface="Montserrat Light"/>
              </a:rPr>
              <a:t> Integrity</a:t>
            </a:r>
            <a:r>
              <a:rPr lang="en-US" sz="2400" dirty="0">
                <a:solidFill>
                  <a:srgbClr val="FF1616"/>
                </a:solidFill>
                <a:latin typeface="Montserrat Light"/>
              </a:rPr>
              <a:t>,</a:t>
            </a:r>
            <a:r>
              <a:rPr lang="en-US" sz="2400" dirty="0" smtClean="0">
                <a:solidFill>
                  <a:srgbClr val="FF1616"/>
                </a:solidFill>
                <a:latin typeface="Montserrat Light"/>
              </a:rPr>
              <a:t> Solidarity </a:t>
            </a:r>
            <a:r>
              <a:rPr lang="en-US" sz="2400" dirty="0">
                <a:solidFill>
                  <a:srgbClr val="FF1616"/>
                </a:solidFill>
                <a:latin typeface="Montserrat Light"/>
              </a:rPr>
              <a:t>and</a:t>
            </a:r>
            <a:r>
              <a:rPr lang="en-US" sz="2400" dirty="0" smtClean="0">
                <a:solidFill>
                  <a:srgbClr val="FF1616"/>
                </a:solidFill>
                <a:latin typeface="Montserrat Light"/>
              </a:rPr>
              <a:t> Creativity</a:t>
            </a:r>
            <a:r>
              <a:rPr lang="en-US" sz="2400" dirty="0" smtClean="0">
                <a:solidFill>
                  <a:srgbClr val="FF1616"/>
                </a:solidFill>
                <a:latin typeface="Montserrat Light"/>
              </a:rPr>
              <a:t>. </a:t>
            </a:r>
            <a:endParaRPr lang="en-US" sz="2400" dirty="0">
              <a:solidFill>
                <a:srgbClr val="FF1616"/>
              </a:solidFill>
              <a:latin typeface="Montserrat Light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997461" y="534025"/>
            <a:ext cx="9803889" cy="3832482"/>
            <a:chOff x="0" y="57150"/>
            <a:chExt cx="13071852" cy="5109975"/>
          </a:xfrm>
        </p:grpSpPr>
        <p:sp>
          <p:nvSpPr>
            <p:cNvPr id="8" name="TextBox 8"/>
            <p:cNvSpPr txBox="1"/>
            <p:nvPr/>
          </p:nvSpPr>
          <p:spPr>
            <a:xfrm>
              <a:off x="0" y="57150"/>
              <a:ext cx="13071852" cy="27317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920"/>
                </a:lnSpc>
              </a:pPr>
              <a:r>
                <a:rPr lang="en-US" sz="7200" dirty="0">
                  <a:solidFill>
                    <a:srgbClr val="97C160"/>
                  </a:solidFill>
                  <a:latin typeface="Oswald"/>
                </a:rPr>
                <a:t>CONVERGENCE THEORY OF LEARNING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4374316"/>
              <a:ext cx="10195285" cy="7928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4680"/>
                </a:lnSpc>
              </a:pPr>
              <a:endParaRPr lang="en-US" sz="3600" spc="179" dirty="0">
                <a:solidFill>
                  <a:srgbClr val="755B60"/>
                </a:solidFill>
                <a:latin typeface="Oswald"/>
              </a:endParaRPr>
            </a:p>
          </p:txBody>
        </p:sp>
      </p:grpSp>
      <p:pic>
        <p:nvPicPr>
          <p:cNvPr id="11" name="Picture 10" descr="Sandiwaan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1400" y="1790700"/>
            <a:ext cx="62484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231108" y="2171701"/>
            <a:ext cx="5248047" cy="24895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400"/>
              </a:lnSpc>
            </a:pPr>
            <a:r>
              <a:rPr lang="en-US" sz="6400" spc="128" dirty="0">
                <a:solidFill>
                  <a:srgbClr val="97C160"/>
                </a:solidFill>
                <a:latin typeface="Oswald Bold"/>
              </a:rPr>
              <a:t>CRITICAL</a:t>
            </a:r>
          </a:p>
          <a:p>
            <a:pPr>
              <a:lnSpc>
                <a:spcPts val="6400"/>
              </a:lnSpc>
            </a:pPr>
            <a:r>
              <a:rPr lang="en-US" sz="6400" spc="128" dirty="0">
                <a:solidFill>
                  <a:srgbClr val="97C160"/>
                </a:solidFill>
                <a:latin typeface="Oswald Bold"/>
              </a:rPr>
              <a:t>SYSTEMS</a:t>
            </a:r>
          </a:p>
          <a:p>
            <a:pPr algn="l">
              <a:lnSpc>
                <a:spcPts val="6400"/>
              </a:lnSpc>
            </a:pPr>
            <a:r>
              <a:rPr lang="en-US" sz="6400" spc="128" dirty="0">
                <a:solidFill>
                  <a:srgbClr val="97C160"/>
                </a:solidFill>
                <a:latin typeface="Oswald Bold"/>
              </a:rPr>
              <a:t>DESIGN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231108" y="1028700"/>
            <a:ext cx="6903514" cy="11973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680"/>
              </a:lnSpc>
            </a:pPr>
            <a:r>
              <a:rPr lang="en-US" sz="3600" spc="179" dirty="0">
                <a:solidFill>
                  <a:srgbClr val="755B60"/>
                </a:solidFill>
                <a:latin typeface="Oswald"/>
              </a:rPr>
              <a:t>DEVELOPING 3 WAYS OF </a:t>
            </a:r>
            <a:r>
              <a:rPr lang="en-US" sz="3600" spc="179" dirty="0" smtClean="0">
                <a:solidFill>
                  <a:srgbClr val="755B60"/>
                </a:solidFill>
                <a:latin typeface="Oswald"/>
              </a:rPr>
              <a:t>THINKING:</a:t>
            </a:r>
            <a:endParaRPr lang="en-US" sz="3600" spc="179" dirty="0">
              <a:solidFill>
                <a:srgbClr val="755B60"/>
              </a:solidFill>
              <a:latin typeface="Oswald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028700" y="9566298"/>
            <a:ext cx="7637093" cy="1227409"/>
            <a:chOff x="0" y="0"/>
            <a:chExt cx="10182791" cy="1636546"/>
          </a:xfrm>
        </p:grpSpPr>
        <p:sp>
          <p:nvSpPr>
            <p:cNvPr id="5" name="TextBox 5"/>
            <p:cNvSpPr txBox="1"/>
            <p:nvPr/>
          </p:nvSpPr>
          <p:spPr>
            <a:xfrm>
              <a:off x="509354" y="303268"/>
              <a:ext cx="9673437" cy="257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79"/>
                </a:lnSpc>
              </a:pPr>
              <a:r>
                <a:rPr lang="en-US" sz="1200" spc="240">
                  <a:solidFill>
                    <a:srgbClr val="755B60"/>
                  </a:solidFill>
                  <a:latin typeface="Montserrat Classic"/>
                </a:rPr>
                <a:t>SANDIWAAN CENTER FOR LEARNING | 2020</a:t>
              </a:r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0"/>
              <a:ext cx="125153" cy="1636546"/>
            </a:xfrm>
            <a:prstGeom prst="rect">
              <a:avLst/>
            </a:prstGeom>
            <a:solidFill>
              <a:srgbClr val="97C1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66800" y="2171700"/>
            <a:ext cx="6590417" cy="554982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8231108" y="6256798"/>
            <a:ext cx="9898793" cy="2477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00"/>
              </a:lnSpc>
            </a:pPr>
            <a:r>
              <a:rPr lang="en-US" sz="6400" spc="128">
                <a:solidFill>
                  <a:srgbClr val="97C160"/>
                </a:solidFill>
                <a:latin typeface="Oswald Bold"/>
              </a:rPr>
              <a:t>MOTIVATION</a:t>
            </a:r>
          </a:p>
          <a:p>
            <a:pPr>
              <a:lnSpc>
                <a:spcPts val="6400"/>
              </a:lnSpc>
            </a:pPr>
            <a:r>
              <a:rPr lang="en-US" sz="6400" spc="128">
                <a:solidFill>
                  <a:srgbClr val="97C160"/>
                </a:solidFill>
                <a:latin typeface="Oswald Bold"/>
              </a:rPr>
              <a:t>META-COGNITION</a:t>
            </a:r>
          </a:p>
          <a:p>
            <a:pPr algn="l">
              <a:lnSpc>
                <a:spcPts val="6400"/>
              </a:lnSpc>
            </a:pPr>
            <a:r>
              <a:rPr lang="en-US" sz="6400" spc="128">
                <a:solidFill>
                  <a:srgbClr val="97C160"/>
                </a:solidFill>
                <a:latin typeface="Oswald Bold"/>
              </a:rPr>
              <a:t>MULTI-MODAL MENTORING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231108" y="5067300"/>
            <a:ext cx="6903514" cy="11973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680"/>
              </a:lnSpc>
            </a:pPr>
            <a:r>
              <a:rPr lang="en-US" sz="3600" spc="179" dirty="0">
                <a:solidFill>
                  <a:srgbClr val="755B60"/>
                </a:solidFill>
                <a:latin typeface="Oswald"/>
              </a:rPr>
              <a:t>USING 3 GENERAL </a:t>
            </a:r>
            <a:r>
              <a:rPr lang="en-US" sz="3600" spc="179" dirty="0" smtClean="0">
                <a:solidFill>
                  <a:srgbClr val="755B60"/>
                </a:solidFill>
                <a:latin typeface="Oswald"/>
              </a:rPr>
              <a:t>APPROACHES:</a:t>
            </a:r>
            <a:endParaRPr lang="en-US" sz="3600" spc="179" dirty="0">
              <a:solidFill>
                <a:srgbClr val="755B60"/>
              </a:solidFill>
              <a:latin typeface="Oswa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8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9566298"/>
            <a:ext cx="7637093" cy="1227409"/>
            <a:chOff x="0" y="0"/>
            <a:chExt cx="10182791" cy="1636546"/>
          </a:xfrm>
        </p:grpSpPr>
        <p:sp>
          <p:nvSpPr>
            <p:cNvPr id="3" name="TextBox 3"/>
            <p:cNvSpPr txBox="1"/>
            <p:nvPr/>
          </p:nvSpPr>
          <p:spPr>
            <a:xfrm>
              <a:off x="509354" y="303268"/>
              <a:ext cx="9673437" cy="257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79"/>
                </a:lnSpc>
              </a:pPr>
              <a:r>
                <a:rPr lang="en-US" sz="1200" spc="240">
                  <a:solidFill>
                    <a:srgbClr val="755B60"/>
                  </a:solidFill>
                  <a:latin typeface="Montserrat Classic"/>
                </a:rPr>
                <a:t>SANDIWAAN CENTER FOR LEARNING | 2020</a:t>
              </a:r>
            </a:p>
          </p:txBody>
        </p:sp>
        <p:sp>
          <p:nvSpPr>
            <p:cNvPr id="4" name="AutoShape 4"/>
            <p:cNvSpPr/>
            <p:nvPr/>
          </p:nvSpPr>
          <p:spPr>
            <a:xfrm>
              <a:off x="0" y="0"/>
              <a:ext cx="125153" cy="1636546"/>
            </a:xfrm>
            <a:prstGeom prst="rect">
              <a:avLst/>
            </a:prstGeom>
            <a:solidFill>
              <a:srgbClr val="97C160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507971" y="2595274"/>
            <a:ext cx="4171734" cy="4171718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4976" r="-24976"/>
              </a:stretch>
            </a:blip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6978995" y="2459035"/>
            <a:ext cx="4171734" cy="4171718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24976" r="-24976"/>
              </a:stretch>
            </a:blip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2608295" y="2459035"/>
            <a:ext cx="4171734" cy="4171718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66617" r="-66617"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1028700" y="1123950"/>
            <a:ext cx="12699126" cy="751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00"/>
              </a:lnSpc>
            </a:pPr>
            <a:r>
              <a:rPr lang="en-US" sz="5600" b="1" spc="84" dirty="0" smtClean="0">
                <a:solidFill>
                  <a:srgbClr val="97C160"/>
                </a:solidFill>
                <a:latin typeface="Montserrat Classic Bold"/>
              </a:rPr>
              <a:t>CONVERGENCE</a:t>
            </a:r>
            <a:endParaRPr lang="en-US" sz="5600" b="1" spc="84" dirty="0">
              <a:solidFill>
                <a:srgbClr val="97C160"/>
              </a:solidFill>
              <a:latin typeface="Montserrat Classic Bold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1028700" y="7113658"/>
            <a:ext cx="5130276" cy="1457572"/>
            <a:chOff x="0" y="0"/>
            <a:chExt cx="6840367" cy="1943429"/>
          </a:xfrm>
        </p:grpSpPr>
        <p:sp>
          <p:nvSpPr>
            <p:cNvPr id="13" name="TextBox 13"/>
            <p:cNvSpPr txBox="1"/>
            <p:nvPr/>
          </p:nvSpPr>
          <p:spPr>
            <a:xfrm>
              <a:off x="317500" y="773759"/>
              <a:ext cx="6205367" cy="11696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40"/>
                </a:lnSpc>
              </a:pPr>
              <a:r>
                <a:rPr lang="en-US" sz="1800">
                  <a:solidFill>
                    <a:srgbClr val="755B60"/>
                  </a:solidFill>
                  <a:latin typeface="Montserrat Light"/>
                </a:rPr>
                <a:t>DEPED ALS</a:t>
              </a:r>
            </a:p>
            <a:p>
              <a:pPr algn="ctr">
                <a:lnSpc>
                  <a:spcPts val="2340"/>
                </a:lnSpc>
              </a:pPr>
              <a:r>
                <a:rPr lang="en-US" sz="1800">
                  <a:solidFill>
                    <a:srgbClr val="755B60"/>
                  </a:solidFill>
                  <a:latin typeface="Montserrat Light"/>
                </a:rPr>
                <a:t>DEPED NCR</a:t>
              </a:r>
            </a:p>
            <a:p>
              <a:pPr algn="ctr">
                <a:lnSpc>
                  <a:spcPts val="2340"/>
                </a:lnSpc>
              </a:pPr>
              <a:r>
                <a:rPr lang="en-US" sz="1800">
                  <a:solidFill>
                    <a:srgbClr val="755B60"/>
                  </a:solidFill>
                  <a:latin typeface="Montserrat Light"/>
                </a:rPr>
                <a:t>NCR LGUS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6840367" cy="5086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20"/>
                </a:lnSpc>
              </a:pPr>
              <a:r>
                <a:rPr lang="en-US" sz="2400" spc="120">
                  <a:solidFill>
                    <a:srgbClr val="97C160"/>
                  </a:solidFill>
                  <a:latin typeface="Montserrat Classic"/>
                </a:rPr>
                <a:t>GOVERNMENT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521712" y="7113658"/>
            <a:ext cx="5393775" cy="2048122"/>
            <a:chOff x="0" y="0"/>
            <a:chExt cx="7191700" cy="2730829"/>
          </a:xfrm>
        </p:grpSpPr>
        <p:sp>
          <p:nvSpPr>
            <p:cNvPr id="16" name="TextBox 16"/>
            <p:cNvSpPr txBox="1"/>
            <p:nvPr/>
          </p:nvSpPr>
          <p:spPr>
            <a:xfrm>
              <a:off x="333807" y="773759"/>
              <a:ext cx="6524085" cy="19570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40"/>
                </a:lnSpc>
              </a:pPr>
              <a:r>
                <a:rPr lang="en-US" sz="1800">
                  <a:solidFill>
                    <a:srgbClr val="755B60"/>
                  </a:solidFill>
                  <a:latin typeface="Montserrat Light"/>
                </a:rPr>
                <a:t>SANDIWAAN CENTER FOR LEARNING</a:t>
              </a:r>
            </a:p>
            <a:p>
              <a:pPr algn="ctr">
                <a:lnSpc>
                  <a:spcPts val="2340"/>
                </a:lnSpc>
              </a:pPr>
              <a:r>
                <a:rPr lang="en-US" sz="1800">
                  <a:solidFill>
                    <a:srgbClr val="755B60"/>
                  </a:solidFill>
                  <a:latin typeface="Montserrat Light"/>
                </a:rPr>
                <a:t>STATE UNIVERSITY OF NEW YORK</a:t>
              </a:r>
            </a:p>
            <a:p>
              <a:pPr algn="ctr">
                <a:lnSpc>
                  <a:spcPts val="2340"/>
                </a:lnSpc>
              </a:pPr>
              <a:r>
                <a:rPr lang="en-US" sz="1800">
                  <a:solidFill>
                    <a:srgbClr val="755B60"/>
                  </a:solidFill>
                  <a:latin typeface="Montserrat Light"/>
                </a:rPr>
                <a:t>NATIONAL TEACHERS COLLEGE</a:t>
              </a:r>
            </a:p>
            <a:p>
              <a:pPr algn="ctr">
                <a:lnSpc>
                  <a:spcPts val="2340"/>
                </a:lnSpc>
              </a:pPr>
              <a:r>
                <a:rPr lang="en-US" sz="1800">
                  <a:solidFill>
                    <a:srgbClr val="755B60"/>
                  </a:solidFill>
                  <a:latin typeface="Montserrat Light"/>
                </a:rPr>
                <a:t>NATIONAL DIGITAL EDUCATORS SOCIETY</a:t>
              </a:r>
            </a:p>
            <a:p>
              <a:pPr algn="ctr">
                <a:lnSpc>
                  <a:spcPts val="2340"/>
                </a:lnSpc>
              </a:pPr>
              <a:r>
                <a:rPr lang="en-US" sz="1800">
                  <a:solidFill>
                    <a:srgbClr val="755B60"/>
                  </a:solidFill>
                  <a:latin typeface="Montserrat Light"/>
                </a:rPr>
                <a:t>PHILIPPINE NORMAL UNIVERSITY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7191700" cy="5086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20"/>
                </a:lnSpc>
              </a:pPr>
              <a:r>
                <a:rPr lang="en-US" sz="2400" spc="120">
                  <a:solidFill>
                    <a:srgbClr val="97C160"/>
                  </a:solidFill>
                  <a:latin typeface="Montserrat Classic"/>
                </a:rPr>
                <a:t>ACADEME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129024" y="7113658"/>
            <a:ext cx="5130276" cy="1162297"/>
            <a:chOff x="0" y="0"/>
            <a:chExt cx="6840367" cy="1549729"/>
          </a:xfrm>
        </p:grpSpPr>
        <p:sp>
          <p:nvSpPr>
            <p:cNvPr id="19" name="TextBox 19"/>
            <p:cNvSpPr txBox="1"/>
            <p:nvPr/>
          </p:nvSpPr>
          <p:spPr>
            <a:xfrm>
              <a:off x="317500" y="773759"/>
              <a:ext cx="6205367" cy="7759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40"/>
                </a:lnSpc>
              </a:pPr>
              <a:r>
                <a:rPr lang="en-US" sz="1800">
                  <a:solidFill>
                    <a:srgbClr val="755B60"/>
                  </a:solidFill>
                  <a:latin typeface="Montserrat Light"/>
                </a:rPr>
                <a:t>SOLAR ENTERTAINMENT</a:t>
              </a:r>
            </a:p>
            <a:p>
              <a:pPr algn="ctr">
                <a:lnSpc>
                  <a:spcPts val="2340"/>
                </a:lnSpc>
              </a:pPr>
              <a:r>
                <a:rPr lang="en-US" sz="1800">
                  <a:solidFill>
                    <a:srgbClr val="755B60"/>
                  </a:solidFill>
                  <a:latin typeface="Montserrat Light"/>
                </a:rPr>
                <a:t>CYPHER LEARNING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6840367" cy="5086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20"/>
                </a:lnSpc>
              </a:pPr>
              <a:r>
                <a:rPr lang="en-US" sz="2400" spc="120">
                  <a:solidFill>
                    <a:srgbClr val="97C160"/>
                  </a:solidFill>
                  <a:latin typeface="Montserrat Classic"/>
                </a:rPr>
                <a:t>INDUSTRY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755B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016952"/>
            <a:ext cx="16090026" cy="751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00"/>
              </a:lnSpc>
            </a:pPr>
            <a:r>
              <a:rPr lang="en-US" sz="5600" spc="84">
                <a:solidFill>
                  <a:srgbClr val="97C160"/>
                </a:solidFill>
                <a:latin typeface="Montserrat Classic"/>
              </a:rPr>
              <a:t>Objectives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28700" y="9551012"/>
            <a:ext cx="7637093" cy="1227409"/>
            <a:chOff x="0" y="0"/>
            <a:chExt cx="10182791" cy="1636546"/>
          </a:xfrm>
        </p:grpSpPr>
        <p:sp>
          <p:nvSpPr>
            <p:cNvPr id="4" name="TextBox 4"/>
            <p:cNvSpPr txBox="1"/>
            <p:nvPr/>
          </p:nvSpPr>
          <p:spPr>
            <a:xfrm>
              <a:off x="509354" y="303268"/>
              <a:ext cx="9673437" cy="257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79"/>
                </a:lnSpc>
              </a:pPr>
              <a:r>
                <a:rPr lang="en-US" sz="1200" spc="240">
                  <a:solidFill>
                    <a:srgbClr val="F8FFEF"/>
                  </a:solidFill>
                  <a:latin typeface="Montserrat Classic"/>
                </a:rPr>
                <a:t>SANDIWAAN CENTER FOR LEARNING | 2020</a:t>
              </a:r>
            </a:p>
          </p:txBody>
        </p:sp>
        <p:sp>
          <p:nvSpPr>
            <p:cNvPr id="5" name="AutoShape 5"/>
            <p:cNvSpPr/>
            <p:nvPr/>
          </p:nvSpPr>
          <p:spPr>
            <a:xfrm>
              <a:off x="0" y="0"/>
              <a:ext cx="125153" cy="1636546"/>
            </a:xfrm>
            <a:prstGeom prst="rect">
              <a:avLst/>
            </a:prstGeom>
            <a:solidFill>
              <a:srgbClr val="97C160"/>
            </a:solidFill>
          </p:spPr>
        </p:sp>
      </p:grpSp>
      <p:sp>
        <p:nvSpPr>
          <p:cNvPr id="6" name="AutoShape 6"/>
          <p:cNvSpPr/>
          <p:nvPr/>
        </p:nvSpPr>
        <p:spPr>
          <a:xfrm>
            <a:off x="1028700" y="2434955"/>
            <a:ext cx="7976496" cy="3027477"/>
          </a:xfrm>
          <a:prstGeom prst="rect">
            <a:avLst/>
          </a:prstGeom>
          <a:solidFill>
            <a:srgbClr val="F8FFEF"/>
          </a:solidFill>
        </p:spPr>
      </p:sp>
      <p:sp>
        <p:nvSpPr>
          <p:cNvPr id="7" name="AutoShape 7"/>
          <p:cNvSpPr/>
          <p:nvPr/>
        </p:nvSpPr>
        <p:spPr>
          <a:xfrm>
            <a:off x="1028700" y="5813023"/>
            <a:ext cx="7976496" cy="3027477"/>
          </a:xfrm>
          <a:prstGeom prst="rect">
            <a:avLst/>
          </a:prstGeom>
          <a:solidFill>
            <a:srgbClr val="F8FFEF"/>
          </a:solidFill>
        </p:spPr>
      </p:sp>
      <p:sp>
        <p:nvSpPr>
          <p:cNvPr id="8" name="AutoShape 8"/>
          <p:cNvSpPr/>
          <p:nvPr/>
        </p:nvSpPr>
        <p:spPr>
          <a:xfrm>
            <a:off x="9282804" y="2434955"/>
            <a:ext cx="7976496" cy="3027477"/>
          </a:xfrm>
          <a:prstGeom prst="rect">
            <a:avLst/>
          </a:prstGeom>
          <a:solidFill>
            <a:srgbClr val="F8FFEF"/>
          </a:solidFill>
        </p:spPr>
      </p:sp>
      <p:sp>
        <p:nvSpPr>
          <p:cNvPr id="9" name="AutoShape 9"/>
          <p:cNvSpPr/>
          <p:nvPr/>
        </p:nvSpPr>
        <p:spPr>
          <a:xfrm>
            <a:off x="9282804" y="5813023"/>
            <a:ext cx="7976496" cy="3027477"/>
          </a:xfrm>
          <a:prstGeom prst="rect">
            <a:avLst/>
          </a:prstGeom>
          <a:solidFill>
            <a:srgbClr val="F8FFEF"/>
          </a:solidFill>
        </p:spPr>
      </p:sp>
      <p:grpSp>
        <p:nvGrpSpPr>
          <p:cNvPr id="10" name="Group 10"/>
          <p:cNvGrpSpPr/>
          <p:nvPr/>
        </p:nvGrpSpPr>
        <p:grpSpPr>
          <a:xfrm>
            <a:off x="1427623" y="2841759"/>
            <a:ext cx="6368526" cy="1128642"/>
            <a:chOff x="0" y="0"/>
            <a:chExt cx="8491367" cy="1504856"/>
          </a:xfrm>
        </p:grpSpPr>
        <p:sp>
          <p:nvSpPr>
            <p:cNvPr id="11" name="TextBox 11"/>
            <p:cNvSpPr txBox="1"/>
            <p:nvPr/>
          </p:nvSpPr>
          <p:spPr>
            <a:xfrm>
              <a:off x="0" y="728886"/>
              <a:ext cx="8491367" cy="7759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340"/>
                </a:lnSpc>
              </a:pPr>
              <a:r>
                <a:rPr lang="en-US" sz="1800">
                  <a:solidFill>
                    <a:srgbClr val="755B60"/>
                  </a:solidFill>
                  <a:latin typeface="Montserrat Light"/>
                </a:rPr>
                <a:t>Digitizing the ALS Curriculum and infusing it with elements from the Convergence Theory of Learning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8491367" cy="5907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40"/>
                </a:lnSpc>
              </a:pPr>
              <a:r>
                <a:rPr lang="en-US" sz="2800" spc="140">
                  <a:solidFill>
                    <a:srgbClr val="97C160"/>
                  </a:solidFill>
                  <a:latin typeface="Montserrat Classic"/>
                </a:rPr>
                <a:t>CURRICULUM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427623" y="6219827"/>
            <a:ext cx="6368526" cy="1423917"/>
            <a:chOff x="0" y="0"/>
            <a:chExt cx="8491367" cy="1898556"/>
          </a:xfrm>
        </p:grpSpPr>
        <p:sp>
          <p:nvSpPr>
            <p:cNvPr id="14" name="TextBox 14"/>
            <p:cNvSpPr txBox="1"/>
            <p:nvPr/>
          </p:nvSpPr>
          <p:spPr>
            <a:xfrm>
              <a:off x="0" y="728886"/>
              <a:ext cx="8491367" cy="11696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340"/>
                </a:lnSpc>
              </a:pPr>
              <a:r>
                <a:rPr lang="en-US" dirty="0" err="1" smtClean="0">
                  <a:solidFill>
                    <a:srgbClr val="755B60"/>
                  </a:solidFill>
                  <a:latin typeface="Montserrat Light"/>
                </a:rPr>
                <a:t>DepE</a:t>
              </a:r>
              <a:r>
                <a:rPr lang="en-US" sz="1800" dirty="0" err="1" smtClean="0">
                  <a:solidFill>
                    <a:srgbClr val="755B60"/>
                  </a:solidFill>
                  <a:latin typeface="Montserrat Light"/>
                </a:rPr>
                <a:t>d</a:t>
              </a:r>
              <a:r>
                <a:rPr lang="en-US" sz="1800" dirty="0">
                  <a:solidFill>
                    <a:srgbClr val="755B60"/>
                  </a:solidFill>
                  <a:latin typeface="Montserrat Light"/>
                </a:rPr>
                <a:t>-NCR’s ALS Teachers must be </a:t>
              </a:r>
              <a:r>
                <a:rPr lang="en-US" sz="1800" dirty="0" err="1">
                  <a:solidFill>
                    <a:srgbClr val="755B60"/>
                  </a:solidFill>
                  <a:latin typeface="Montserrat Light"/>
                </a:rPr>
                <a:t>upskilled</a:t>
              </a:r>
              <a:r>
                <a:rPr lang="en-US" sz="1800" dirty="0">
                  <a:solidFill>
                    <a:srgbClr val="755B60"/>
                  </a:solidFill>
                  <a:latin typeface="Montserrat Light"/>
                </a:rPr>
                <a:t> on Instructional Design, Integrating ICT in Instruction, and the Convergence Theory of Learning</a:t>
              </a:r>
              <a:r>
                <a:rPr lang="en-US" sz="1800" dirty="0" smtClean="0">
                  <a:solidFill>
                    <a:srgbClr val="755B60"/>
                  </a:solidFill>
                  <a:latin typeface="Montserrat Light"/>
                </a:rPr>
                <a:t> </a:t>
              </a:r>
              <a:endParaRPr lang="en-US" sz="1800" dirty="0">
                <a:solidFill>
                  <a:srgbClr val="755B60"/>
                </a:solidFill>
                <a:latin typeface="Montserrat Light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8491367" cy="5907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40"/>
                </a:lnSpc>
              </a:pPr>
              <a:r>
                <a:rPr lang="en-US" sz="2800" spc="140">
                  <a:solidFill>
                    <a:srgbClr val="97C160"/>
                  </a:solidFill>
                  <a:latin typeface="Montserrat Classic"/>
                </a:rPr>
                <a:t>ALS TEACHERS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681727" y="2841759"/>
            <a:ext cx="6368526" cy="1719192"/>
            <a:chOff x="0" y="0"/>
            <a:chExt cx="8491367" cy="2292256"/>
          </a:xfrm>
        </p:grpSpPr>
        <p:sp>
          <p:nvSpPr>
            <p:cNvPr id="17" name="TextBox 17"/>
            <p:cNvSpPr txBox="1"/>
            <p:nvPr/>
          </p:nvSpPr>
          <p:spPr>
            <a:xfrm>
              <a:off x="0" y="728886"/>
              <a:ext cx="8491367" cy="15633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340"/>
                </a:lnSpc>
              </a:pPr>
              <a:r>
                <a:rPr lang="en-US" sz="1800">
                  <a:solidFill>
                    <a:srgbClr val="755B60"/>
                  </a:solidFill>
                  <a:latin typeface="Montserrat Light"/>
                </a:rPr>
                <a:t>ALS Learners will learn and gain knowledge, skills, and attitudes through various approaches in a blended learning program designed to be adaptive and personalized for each learner.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8491367" cy="5907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40"/>
                </a:lnSpc>
              </a:pPr>
              <a:r>
                <a:rPr lang="en-US" sz="2800" spc="140">
                  <a:solidFill>
                    <a:srgbClr val="97C160"/>
                  </a:solidFill>
                  <a:latin typeface="Montserrat Classic"/>
                </a:rPr>
                <a:t>ALS LEARNERS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9681727" y="6219827"/>
            <a:ext cx="6368526" cy="1423917"/>
            <a:chOff x="0" y="0"/>
            <a:chExt cx="8491367" cy="1898556"/>
          </a:xfrm>
        </p:grpSpPr>
        <p:sp>
          <p:nvSpPr>
            <p:cNvPr id="20" name="TextBox 20"/>
            <p:cNvSpPr txBox="1"/>
            <p:nvPr/>
          </p:nvSpPr>
          <p:spPr>
            <a:xfrm>
              <a:off x="0" y="728886"/>
              <a:ext cx="8491367" cy="11696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340"/>
                </a:lnSpc>
              </a:pPr>
              <a:r>
                <a:rPr lang="en-US" sz="1800">
                  <a:solidFill>
                    <a:srgbClr val="755B60"/>
                  </a:solidFill>
                  <a:latin typeface="Montserrat Light"/>
                </a:rPr>
                <a:t>Develop a virtual learning environment that aggregates all teaching and learning activities for Deped ALS using a multimodal approach.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28575"/>
              <a:ext cx="8491367" cy="5907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40"/>
                </a:lnSpc>
              </a:pPr>
              <a:r>
                <a:rPr lang="en-US" sz="2800" spc="140">
                  <a:solidFill>
                    <a:srgbClr val="97C160"/>
                  </a:solidFill>
                  <a:latin typeface="Montserrat Classic"/>
                </a:rPr>
                <a:t>STRUCTURE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8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123950"/>
            <a:ext cx="10495578" cy="751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00"/>
              </a:lnSpc>
            </a:pPr>
            <a:r>
              <a:rPr lang="en-US" sz="5600" spc="84">
                <a:solidFill>
                  <a:srgbClr val="97C160"/>
                </a:solidFill>
                <a:latin typeface="Montserrat Classic Bold"/>
              </a:rPr>
              <a:t>STRATEGIES: CURRICULUM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28700" y="9551012"/>
            <a:ext cx="7637093" cy="1227409"/>
            <a:chOff x="0" y="0"/>
            <a:chExt cx="10182791" cy="1636546"/>
          </a:xfrm>
        </p:grpSpPr>
        <p:sp>
          <p:nvSpPr>
            <p:cNvPr id="4" name="TextBox 4"/>
            <p:cNvSpPr txBox="1"/>
            <p:nvPr/>
          </p:nvSpPr>
          <p:spPr>
            <a:xfrm>
              <a:off x="509354" y="303268"/>
              <a:ext cx="9673437" cy="257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79"/>
                </a:lnSpc>
              </a:pPr>
              <a:r>
                <a:rPr lang="en-US" sz="1200" spc="240">
                  <a:solidFill>
                    <a:srgbClr val="755B60"/>
                  </a:solidFill>
                  <a:latin typeface="Montserrat Classic"/>
                </a:rPr>
                <a:t>SANDIWAAN CENTER FOR LEARNING | 2020</a:t>
              </a:r>
            </a:p>
          </p:txBody>
        </p:sp>
        <p:sp>
          <p:nvSpPr>
            <p:cNvPr id="5" name="AutoShape 5"/>
            <p:cNvSpPr/>
            <p:nvPr/>
          </p:nvSpPr>
          <p:spPr>
            <a:xfrm>
              <a:off x="0" y="0"/>
              <a:ext cx="125153" cy="1636546"/>
            </a:xfrm>
            <a:prstGeom prst="rect">
              <a:avLst/>
            </a:prstGeom>
            <a:solidFill>
              <a:srgbClr val="97C160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5034860" y="2835101"/>
            <a:ext cx="5894679" cy="582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80"/>
              </a:lnSpc>
            </a:pPr>
            <a:r>
              <a:rPr lang="en-US" sz="3600" spc="179">
                <a:solidFill>
                  <a:srgbClr val="97C160"/>
                </a:solidFill>
                <a:latin typeface="Oswald"/>
              </a:rPr>
              <a:t>DIGITIZE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034860" y="3739426"/>
            <a:ext cx="9158325" cy="586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0"/>
              </a:lnSpc>
            </a:pPr>
            <a:r>
              <a:rPr lang="en-US" sz="1800">
                <a:solidFill>
                  <a:srgbClr val="755B60"/>
                </a:solidFill>
                <a:latin typeface="Montserrat Light"/>
              </a:rPr>
              <a:t>Digitize the ALS Curriculum and facilitate the curation and creation of appropriate learning resources aligned to the learning strands.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248949" y="7019547"/>
            <a:ext cx="5894679" cy="582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80"/>
              </a:lnSpc>
            </a:pPr>
            <a:r>
              <a:rPr lang="en-US" sz="3600" spc="179">
                <a:solidFill>
                  <a:srgbClr val="97C160"/>
                </a:solidFill>
                <a:latin typeface="Oswald"/>
              </a:rPr>
              <a:t>DESIGN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248949" y="7923872"/>
            <a:ext cx="9379664" cy="291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0"/>
              </a:lnSpc>
            </a:pPr>
            <a:r>
              <a:rPr lang="en-US" sz="1800">
                <a:solidFill>
                  <a:srgbClr val="755B60"/>
                </a:solidFill>
                <a:latin typeface="Montserrat Light"/>
              </a:rPr>
              <a:t>Design a digital learning format that reflects the multimodal nature of ALS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034860" y="5037470"/>
            <a:ext cx="5894679" cy="582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80"/>
              </a:lnSpc>
            </a:pPr>
            <a:r>
              <a:rPr lang="en-US" sz="3600" spc="179">
                <a:solidFill>
                  <a:srgbClr val="97C160"/>
                </a:solidFill>
                <a:latin typeface="Oswald"/>
              </a:rPr>
              <a:t>DEVELOP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034860" y="5794158"/>
            <a:ext cx="8093788" cy="586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0"/>
              </a:lnSpc>
            </a:pPr>
            <a:r>
              <a:rPr lang="en-US" sz="1800">
                <a:solidFill>
                  <a:srgbClr val="755B60"/>
                </a:solidFill>
                <a:latin typeface="Montserrat Light"/>
              </a:rPr>
              <a:t>Develop a set of digital learning guidelines and fair use policies specific to the project.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659387" y="3309013"/>
            <a:ext cx="889000" cy="72898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659387" y="5363744"/>
            <a:ext cx="889000" cy="72898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797051" y="7460180"/>
            <a:ext cx="889000" cy="728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8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9258300"/>
            <a:ext cx="7637093" cy="1227409"/>
            <a:chOff x="0" y="0"/>
            <a:chExt cx="10182791" cy="1636546"/>
          </a:xfrm>
        </p:grpSpPr>
        <p:sp>
          <p:nvSpPr>
            <p:cNvPr id="3" name="TextBox 3"/>
            <p:cNvSpPr txBox="1"/>
            <p:nvPr/>
          </p:nvSpPr>
          <p:spPr>
            <a:xfrm>
              <a:off x="509354" y="303268"/>
              <a:ext cx="9673437" cy="257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79"/>
                </a:lnSpc>
              </a:pPr>
              <a:r>
                <a:rPr lang="en-US" sz="1200" spc="240">
                  <a:solidFill>
                    <a:srgbClr val="755B60"/>
                  </a:solidFill>
                  <a:latin typeface="Montserrat Classic"/>
                </a:rPr>
                <a:t>SANDIWAAN CENTER FOR LEARNING | 2020</a:t>
              </a:r>
            </a:p>
          </p:txBody>
        </p:sp>
        <p:sp>
          <p:nvSpPr>
            <p:cNvPr id="4" name="AutoShape 4"/>
            <p:cNvSpPr/>
            <p:nvPr/>
          </p:nvSpPr>
          <p:spPr>
            <a:xfrm>
              <a:off x="0" y="0"/>
              <a:ext cx="125153" cy="1636546"/>
            </a:xfrm>
            <a:prstGeom prst="rect">
              <a:avLst/>
            </a:prstGeom>
            <a:solidFill>
              <a:srgbClr val="97C160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4066542" y="3549060"/>
            <a:ext cx="3717945" cy="2823396"/>
            <a:chOff x="0" y="-28575"/>
            <a:chExt cx="4957260" cy="3764527"/>
          </a:xfrm>
        </p:grpSpPr>
        <p:sp>
          <p:nvSpPr>
            <p:cNvPr id="6" name="TextBox 6"/>
            <p:cNvSpPr txBox="1"/>
            <p:nvPr/>
          </p:nvSpPr>
          <p:spPr>
            <a:xfrm>
              <a:off x="0" y="-28575"/>
              <a:ext cx="4957260" cy="12003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40"/>
                </a:lnSpc>
              </a:pPr>
              <a:r>
                <a:rPr lang="en-US" sz="2800" spc="140">
                  <a:solidFill>
                    <a:srgbClr val="97C160"/>
                  </a:solidFill>
                  <a:latin typeface="Montserrat Classic"/>
                </a:rPr>
                <a:t>PROFESSIONAL DEVELOPMENT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487474"/>
              <a:ext cx="4921216" cy="22484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50"/>
                </a:lnSpc>
              </a:pPr>
              <a:r>
                <a:rPr lang="en-US" sz="2500" dirty="0" smtClean="0">
                  <a:solidFill>
                    <a:srgbClr val="755B60"/>
                  </a:solidFill>
                  <a:latin typeface="Montserrat Light"/>
                </a:rPr>
                <a:t>Train </a:t>
              </a:r>
              <a:r>
                <a:rPr lang="en-US" sz="2500" dirty="0">
                  <a:solidFill>
                    <a:srgbClr val="755B60"/>
                  </a:solidFill>
                  <a:latin typeface="Montserrat Light"/>
                </a:rPr>
                <a:t>all 200 NCR ALS teachers on the use of digital tools, instructional design, and CTL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390892" y="3549060"/>
            <a:ext cx="3717945" cy="2400203"/>
            <a:chOff x="0" y="-28575"/>
            <a:chExt cx="4957260" cy="3200270"/>
          </a:xfrm>
        </p:grpSpPr>
        <p:sp>
          <p:nvSpPr>
            <p:cNvPr id="9" name="TextBox 9"/>
            <p:cNvSpPr txBox="1"/>
            <p:nvPr/>
          </p:nvSpPr>
          <p:spPr>
            <a:xfrm>
              <a:off x="0" y="-28575"/>
              <a:ext cx="4957260" cy="12003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40"/>
                </a:lnSpc>
              </a:pPr>
              <a:r>
                <a:rPr lang="en-US" sz="2800" spc="140">
                  <a:solidFill>
                    <a:srgbClr val="97C160"/>
                  </a:solidFill>
                  <a:latin typeface="Montserrat Classic"/>
                </a:rPr>
                <a:t>COMMUNITY BUILDING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487474"/>
              <a:ext cx="4921216" cy="16842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50"/>
                </a:lnSpc>
              </a:pPr>
              <a:r>
                <a:rPr lang="en-US" sz="2500" dirty="0" smtClean="0">
                  <a:solidFill>
                    <a:srgbClr val="755B60"/>
                  </a:solidFill>
                  <a:latin typeface="Montserrat Light"/>
                </a:rPr>
                <a:t>Cultivate </a:t>
              </a:r>
              <a:r>
                <a:rPr lang="en-US" sz="2500" dirty="0">
                  <a:solidFill>
                    <a:srgbClr val="755B60"/>
                  </a:solidFill>
                  <a:latin typeface="Montserrat Light"/>
                </a:rPr>
                <a:t>a community of practice (COP) among ALS Teachers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834846" y="3570491"/>
            <a:ext cx="3717945" cy="2688818"/>
            <a:chOff x="0" y="0"/>
            <a:chExt cx="4957260" cy="3585090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28575"/>
              <a:ext cx="4957260" cy="5907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40"/>
                </a:lnSpc>
              </a:pPr>
              <a:r>
                <a:rPr lang="en-US" sz="2800" spc="140">
                  <a:solidFill>
                    <a:srgbClr val="97C160"/>
                  </a:solidFill>
                  <a:latin typeface="Montserrat Classic"/>
                </a:rPr>
                <a:t>MENTORING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877874"/>
              <a:ext cx="4921216" cy="2707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49"/>
                </a:lnSpc>
              </a:pPr>
              <a:endParaRPr/>
            </a:p>
            <a:p>
              <a:pPr algn="l">
                <a:lnSpc>
                  <a:spcPts val="3250"/>
                </a:lnSpc>
              </a:pPr>
              <a:r>
                <a:rPr lang="en-US" sz="2500">
                  <a:solidFill>
                    <a:srgbClr val="755B60"/>
                  </a:solidFill>
                  <a:latin typeface="Montserrat Light"/>
                </a:rPr>
                <a:t>Provide mentors who are SMEs in ICT, Pedagogy, and content area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997461" y="1076325"/>
            <a:ext cx="13937739" cy="804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60"/>
              </a:lnSpc>
            </a:pPr>
            <a:r>
              <a:rPr lang="en-US" sz="5600">
                <a:solidFill>
                  <a:srgbClr val="97C160"/>
                </a:solidFill>
                <a:latin typeface="Montserrat Classic Bold"/>
              </a:rPr>
              <a:t>STRATEGIES: ALS TEACHERS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764</Words>
  <Application>Microsoft Office PowerPoint</Application>
  <PresentationFormat>Custom</PresentationFormat>
  <Paragraphs>124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Arimo</vt:lpstr>
      <vt:lpstr>Calibri</vt:lpstr>
      <vt:lpstr>Montserrat Classic</vt:lpstr>
      <vt:lpstr>Montserrat Classic Bold</vt:lpstr>
      <vt:lpstr>Montserrat Light</vt:lpstr>
      <vt:lpstr>Oswald</vt:lpstr>
      <vt:lpstr>Oswald Bold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ALS Convergence Project</dc:title>
  <cp:lastModifiedBy>Fr. Ben Beltran</cp:lastModifiedBy>
  <cp:revision>5</cp:revision>
  <dcterms:created xsi:type="dcterms:W3CDTF">2020-06-25T10:32:05Z</dcterms:created>
  <dcterms:modified xsi:type="dcterms:W3CDTF">2020-06-25T10:52:17Z</dcterms:modified>
  <dc:identifier>DAD-xRs159E</dc:identifier>
</cp:coreProperties>
</file>