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58" r:id="rId2"/>
    <p:sldId id="271" r:id="rId3"/>
    <p:sldId id="1084" r:id="rId4"/>
    <p:sldId id="1085" r:id="rId5"/>
    <p:sldId id="1086" r:id="rId6"/>
    <p:sldId id="1087" r:id="rId7"/>
    <p:sldId id="1088" r:id="rId8"/>
    <p:sldId id="1089" r:id="rId9"/>
    <p:sldId id="1083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HA edits" id="{E13D6C03-ECF3-422B-95FD-3DB3CF39E431}">
          <p14:sldIdLst>
            <p14:sldId id="258"/>
            <p14:sldId id="271"/>
            <p14:sldId id="1084"/>
            <p14:sldId id="1085"/>
            <p14:sldId id="1086"/>
            <p14:sldId id="1087"/>
            <p14:sldId id="1088"/>
            <p14:sldId id="1089"/>
            <p14:sldId id="1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D0"/>
    <a:srgbClr val="F6BB00"/>
    <a:srgbClr val="00B050"/>
    <a:srgbClr val="08D0AA"/>
    <a:srgbClr val="0892D0"/>
    <a:srgbClr val="00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26" autoAdjust="0"/>
  </p:normalViewPr>
  <p:slideViewPr>
    <p:cSldViewPr snapToGrid="0" showGuides="1">
      <p:cViewPr varScale="1">
        <p:scale>
          <a:sx n="64" d="100"/>
          <a:sy n="64" d="100"/>
        </p:scale>
        <p:origin x="6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12747293013885E-3"/>
          <c:y val="2.9677161554756116E-3"/>
          <c:w val="0.96772398531845649"/>
          <c:h val="0.8379278798238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Stage 0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48</c:v>
                </c:pt>
                <c:pt idx="3">
                  <c:v>97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D-4E7F-806E-611417DDE9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89649648"/>
        <c:axId val="689646696"/>
      </c:barChart>
      <c:catAx>
        <c:axId val="6896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646696"/>
        <c:crosses val="autoZero"/>
        <c:auto val="1"/>
        <c:lblAlgn val="ctr"/>
        <c:lblOffset val="100"/>
        <c:noMultiLvlLbl val="0"/>
      </c:catAx>
      <c:valAx>
        <c:axId val="68964669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689649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912" cy="46672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4" y="1"/>
            <a:ext cx="2982911" cy="46672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DCD8CCB6-5CE1-4032-839D-0011A76CE5AE}" type="datetimeFigureOut">
              <a:rPr lang="en-SG" smtClean="0"/>
              <a:t>29/6/2020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6"/>
            <a:ext cx="5505450" cy="3660775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6"/>
            <a:ext cx="2982912" cy="466725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4" y="8829676"/>
            <a:ext cx="2982911" cy="466725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381DB4E3-B0C7-4BD5-AF6A-20FF02A5142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12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the safety and </a:t>
            </a:r>
            <a:r>
              <a:rPr lang="en-US" dirty="0" err="1"/>
              <a:t>minimise</a:t>
            </a:r>
            <a:r>
              <a:rPr lang="en-US" dirty="0"/>
              <a:t> the risk of 2</a:t>
            </a:r>
            <a:r>
              <a:rPr lang="en-US" baseline="30000" dirty="0"/>
              <a:t>nd</a:t>
            </a:r>
            <a:r>
              <a:rPr lang="en-US" dirty="0"/>
              <a:t> wave infection, the government has embarked in the de-escalation approach of schools operation.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DB4E3-B0C7-4BD5-AF6A-20FF02A51420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763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FB04-CD7D-432E-924A-253D8167B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84" y="1473255"/>
            <a:ext cx="7472516" cy="3911489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6E616-EBCD-4D59-91E9-971E7723C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4" y="6150079"/>
            <a:ext cx="7472516" cy="7079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7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9FAD-73B6-4D8D-B44E-B9C58745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6EE7-D0DE-4DFF-A697-CFA34BCDB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8C17-9BAD-4E2F-870B-52A42928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7EEA-EB83-4774-840F-6D2862FF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6D7C-8831-4027-9AF3-4E7A349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A8FE4-E962-4A13-8EAD-A8A4387C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8BCAC-EEEC-4D92-8C69-706DF1BE1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735F-3FBD-4950-B02A-B93687A3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FAF3C-E2EC-47FD-8EF3-5BF1EA8B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1EF8B-2B81-4990-9ADD-000FC171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3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A315-6885-44A4-ACB5-370B0501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06DE-2ECC-409E-BB3B-5AA7FC5B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DDB8F-D887-481B-AA14-03FC333F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92A0-BF02-4260-9520-A5FB4DFE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C27E-A550-4205-8860-38F7A152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549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D3167FE-DD61-41EE-AF6F-15897C226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7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9BD-18A6-48D6-A692-6718FF44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A2C19-EAC4-45F9-8C37-434A0E92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9F78-D513-4EB4-B435-D49B91D5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FED9-2509-4FF1-9750-0AEB911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1B12-EADC-4E6E-8B5A-83469F26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167FE-DD61-41EE-AF6F-15897C226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9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D423-D78C-4FCA-A369-6D1186F5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D10E-26CB-4FDA-9A4D-333550E2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90BAE-D3C1-4466-8523-ADCB16924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05C1F-D66E-4136-B4C6-6E29D0FF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DB211-19BB-47A6-AAF1-BB2C48DD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1DBB1-15B5-4B98-B554-F2EE9349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7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086C-B6B8-467E-8D10-08E40AB2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7161-EDE5-440E-80E5-7192A44EF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F0496-B7EF-4F64-A1E2-B2B9DE6D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F6AE5-4AD7-4882-8D37-60A008075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A22A1-C583-4C76-8E2D-407003D15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9AED4-082B-45BD-8254-3D8E6A12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DB835-7208-4BFB-8292-099F469E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65DC4-9805-40E9-BABB-20AF4F0D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7592-4B8C-4CA6-BDD8-0119164D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956FB-91CB-4E99-8BFF-04A0151F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0BED2-899E-41BB-BF1B-CD1C5962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82EA1-B55F-4F48-A22F-915B576F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D3167FE-DD61-41EE-AF6F-15897C226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E3ABC-7C62-4B3D-9D35-D91D1C77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0" y="3581252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EF61F-B4D3-48AA-A224-126D6617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8182" y="338975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F9C7-C2B5-4D2D-983D-8B63CC0B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D3167FE-DD61-41EE-AF6F-15897C226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7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E7DD-BBFD-43BF-9D1C-554797AC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B335-AE06-4853-B699-F39A652B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C4CA6-F18D-42CC-A4C1-8AF093A20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FE920-7FD6-48C7-A005-B99A70BA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84D72-D874-47AA-89B3-522E85E4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F3592-1FA6-4764-97B4-A5ACE32A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7CD6-8B28-43AF-9433-6885797F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2392E-C01C-476F-BDBC-505D21B9B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40D9C-6898-400D-BEB0-EF2F77BFB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B5F90-0F99-4612-A9AD-7AC88301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F155C-5B19-4D54-ABF7-19733C5E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5C6AC-F8D6-45CD-86F5-9DBF42E5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4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D6187-8683-4F72-ADD3-5FCA9836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96A70-37E3-4D22-B410-84DE897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5DE28-7522-43B3-AB27-26BB7C8FE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3B259-E145-43BC-B88F-E762BADA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E3BB-C406-460D-A0CF-E615747CF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ED3167FE-DD61-41EE-AF6F-15897C226B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9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FB5E48A-4470-48BE-A30B-6F21A5D6D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2" r="4077"/>
          <a:stretch/>
        </p:blipFill>
        <p:spPr>
          <a:xfrm>
            <a:off x="4719484" y="0"/>
            <a:ext cx="7499713" cy="527852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9F29BD3-87B1-4705-8109-A0FD78D5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4" y="6150079"/>
            <a:ext cx="7472516" cy="70792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66A0B-EA02-45DB-A2F1-155E76C894D0}"/>
              </a:ext>
            </a:extLst>
          </p:cNvPr>
          <p:cNvSpPr/>
          <p:nvPr/>
        </p:nvSpPr>
        <p:spPr>
          <a:xfrm>
            <a:off x="4719485" y="3962400"/>
            <a:ext cx="7472516" cy="2895600"/>
          </a:xfrm>
          <a:prstGeom prst="rect">
            <a:avLst/>
          </a:prstGeom>
          <a:solidFill>
            <a:srgbClr val="2D0B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DDE98D-697C-4AAE-8148-449EF85EEB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9134061" y="3962400"/>
            <a:ext cx="2884026" cy="279179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E44562-B38E-49FC-9DB7-8A7D8D4FBE31}"/>
              </a:ext>
            </a:extLst>
          </p:cNvPr>
          <p:cNvSpPr/>
          <p:nvPr/>
        </p:nvSpPr>
        <p:spPr>
          <a:xfrm>
            <a:off x="4985194" y="5356200"/>
            <a:ext cx="900000" cy="10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8F99B-961E-4340-9807-141BBDF5888B}"/>
              </a:ext>
            </a:extLst>
          </p:cNvPr>
          <p:cNvSpPr/>
          <p:nvPr/>
        </p:nvSpPr>
        <p:spPr>
          <a:xfrm>
            <a:off x="4892867" y="5496054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45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Aliuddin Bin Haji Abdul Rahman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Deputy Permanent Secretary (Core Education)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Ministry of Education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Brunei Darussalam</a:t>
            </a:r>
            <a:endParaRPr kumimoji="0" lang="en-SG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17B54F4-B631-4A22-B8EB-BAFBD58D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334" y="36149"/>
            <a:ext cx="1070267" cy="9555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8CFF09-0C27-4133-A527-5132178FF6CD}"/>
              </a:ext>
            </a:extLst>
          </p:cNvPr>
          <p:cNvSpPr/>
          <p:nvPr/>
        </p:nvSpPr>
        <p:spPr>
          <a:xfrm>
            <a:off x="4892867" y="403339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45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Brunei Darussalam’s Response to Education Disruption and Solutions to Marginalised Groups</a:t>
            </a:r>
          </a:p>
        </p:txBody>
      </p:sp>
    </p:spTree>
    <p:extLst>
      <p:ext uri="{BB962C8B-B14F-4D97-AF65-F5344CB8AC3E}">
        <p14:creationId xmlns:p14="http://schemas.microsoft.com/office/powerpoint/2010/main" val="40005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7720-1B2F-415D-8CD6-DC2AD708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" y="4918456"/>
            <a:ext cx="12192000" cy="1237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7"/>
            <a:ext cx="12192000" cy="4956594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0C591-8960-4BD4-9806-BABD1CDC9D8C}"/>
              </a:ext>
            </a:extLst>
          </p:cNvPr>
          <p:cNvSpPr/>
          <p:nvPr/>
        </p:nvSpPr>
        <p:spPr>
          <a:xfrm>
            <a:off x="132125" y="-208406"/>
            <a:ext cx="88354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</a:t>
            </a: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SG" sz="2800" b="1" dirty="0">
                <a:solidFill>
                  <a:prstClr val="white"/>
                </a:solidFill>
                <a:latin typeface="Univers LT Pro 45 Light"/>
              </a:rPr>
              <a:t>Introduction</a:t>
            </a:r>
            <a:endParaRPr lang="en-SG" b="1" dirty="0">
              <a:solidFill>
                <a:prstClr val="white"/>
              </a:solidFill>
              <a:latin typeface="Univers LT Pro 45 Ligh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99F83-F2CD-4048-B14F-954EA638DE98}"/>
              </a:ext>
            </a:extLst>
          </p:cNvPr>
          <p:cNvSpPr txBox="1"/>
          <p:nvPr/>
        </p:nvSpPr>
        <p:spPr>
          <a:xfrm>
            <a:off x="171075" y="1289737"/>
            <a:ext cx="9531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09 March 2020 – Detection of first COVID-19 case in Brunei Darussalam.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welfare, safety and well-being of students, teachers and school community is our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Top Priority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12 March 2020 – our immediate action is by bringing forward Term 1 school holiday to ensure the health and safety of our school community.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7721" y="4802264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497F89-BE67-4D4A-AF01-11411B6A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51" y="1831777"/>
            <a:ext cx="1795971" cy="1738535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921C86-C7E9-47B4-BCE0-272093B0F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8" y="49147"/>
            <a:ext cx="2106721" cy="550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F64D-55C1-44CD-B3A0-31C017C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7720-1B2F-415D-8CD6-DC2AD708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" y="4918456"/>
            <a:ext cx="12192000" cy="1237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8"/>
            <a:ext cx="12192000" cy="4840401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7721" y="4802264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C8937-854B-4F50-8A7B-CAB32912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51" y="1831777"/>
            <a:ext cx="1795971" cy="17385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24588C-0547-4B99-970B-12B5C9712163}"/>
              </a:ext>
            </a:extLst>
          </p:cNvPr>
          <p:cNvSpPr txBox="1"/>
          <p:nvPr/>
        </p:nvSpPr>
        <p:spPr>
          <a:xfrm>
            <a:off x="234870" y="1397874"/>
            <a:ext cx="9531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 Blend of Learning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Shifting teaching and learning approaches into online learning, home-based learning and remote learning (including Educational TV </a:t>
            </a:r>
            <a:r>
              <a:rPr lang="en-US" sz="2000" i="1" dirty="0" err="1">
                <a:solidFill>
                  <a:srgbClr val="FFFF00"/>
                </a:solidFill>
              </a:rPr>
              <a:t>programmes</a:t>
            </a:r>
            <a:r>
              <a:rPr lang="en-US" sz="2000" i="1" dirty="0">
                <a:solidFill>
                  <a:srgbClr val="FFFF00"/>
                </a:solidFill>
              </a:rPr>
              <a:t>, Home-Learning Packs)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Business Continuity Plan (BCP) &amp; Standard Operating Procedure (SOP)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en-US" sz="2000" i="1" dirty="0">
                <a:solidFill>
                  <a:srgbClr val="FFFF00"/>
                </a:solidFill>
              </a:rPr>
              <a:t>Briefing all school leaders and conducting dry runs prior to schools reopening.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47E4-5D0F-405F-A0F5-7CD863D41AD9}"/>
              </a:ext>
            </a:extLst>
          </p:cNvPr>
          <p:cNvSpPr/>
          <p:nvPr/>
        </p:nvSpPr>
        <p:spPr>
          <a:xfrm>
            <a:off x="132125" y="-208406"/>
            <a:ext cx="88354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</a:t>
            </a: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SG" sz="2800" b="1" dirty="0">
                <a:solidFill>
                  <a:prstClr val="white"/>
                </a:solidFill>
                <a:latin typeface="Univers LT Pro 45 Light"/>
              </a:rPr>
              <a:t>Our Responses</a:t>
            </a:r>
            <a:endParaRPr lang="en-SG" b="1" dirty="0">
              <a:solidFill>
                <a:prstClr val="white"/>
              </a:solidFill>
              <a:latin typeface="Univers LT Pro 45 Light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57174C7-E18C-4CBE-BE20-DF53EE2AB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8" y="49147"/>
            <a:ext cx="2106721" cy="5506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EB5D3-9337-48C7-8BF0-608DA288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1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7720-1B2F-415D-8CD6-DC2AD708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" y="4918456"/>
            <a:ext cx="12192000" cy="1237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7"/>
            <a:ext cx="12192000" cy="4956594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5ED0F7-79B1-4D86-82EE-DDDAE008A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51" y="1831777"/>
            <a:ext cx="1795971" cy="173853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7721" y="4802264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FBCC3-455B-4CA7-BFBC-7AC04D3A128A}"/>
              </a:ext>
            </a:extLst>
          </p:cNvPr>
          <p:cNvSpPr txBox="1"/>
          <p:nvPr/>
        </p:nvSpPr>
        <p:spPr>
          <a:xfrm>
            <a:off x="191759" y="971429"/>
            <a:ext cx="953160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Modified Curriculum &amp; Assessment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adjusting the curriculum coverage and focusing on formative assessment.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Capacity Building: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providing professional development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programmes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for teachers through on-line trainings and webinar.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Supporting Schools: </a:t>
            </a:r>
            <a:r>
              <a:rPr lang="en-US" sz="2000" i="1" kern="0" dirty="0">
                <a:solidFill>
                  <a:srgbClr val="FFFF00"/>
                </a:solidFill>
              </a:rPr>
              <a:t>provision of t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echnical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and emotional support.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Whole of Nation Approach (Collaboration with relevant stakeholders):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closely with other government agencies (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MTIC,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MFA, PMO, RTB), non-government agencies (telecommunication providers, UNN) and parents.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with parents: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Communicating and supporting parents.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8FA206-4746-4F01-A5E0-07AC0DB81993}"/>
              </a:ext>
            </a:extLst>
          </p:cNvPr>
          <p:cNvSpPr/>
          <p:nvPr/>
        </p:nvSpPr>
        <p:spPr>
          <a:xfrm>
            <a:off x="132125" y="-208406"/>
            <a:ext cx="88354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</a:t>
            </a: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SG" sz="2800" b="1" dirty="0">
                <a:solidFill>
                  <a:prstClr val="white"/>
                </a:solidFill>
                <a:latin typeface="Univers LT Pro 45 Light"/>
              </a:rPr>
              <a:t>Our Responses</a:t>
            </a:r>
            <a:endParaRPr lang="en-SG" b="1" dirty="0">
              <a:solidFill>
                <a:prstClr val="white"/>
              </a:solidFill>
              <a:latin typeface="Univers LT Pro 45 Light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F6478F3-E099-4045-9A68-36104204A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8" y="49147"/>
            <a:ext cx="2106721" cy="5506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7CC4F-2E8E-4CC1-B4AA-D65D990A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7720-1B2F-415D-8CD6-DC2AD708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" y="4918456"/>
            <a:ext cx="12192000" cy="1237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7"/>
            <a:ext cx="12192000" cy="4956594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A405E3F-AFB5-4001-BDF2-3AE6B93BD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8" y="49147"/>
            <a:ext cx="2106721" cy="550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5ED0F7-79B1-4D86-82EE-DDDAE008A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51" y="1831777"/>
            <a:ext cx="1795971" cy="173853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7721" y="4802264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27541B-CF23-4DE6-A418-C5768ED987E8}"/>
              </a:ext>
            </a:extLst>
          </p:cNvPr>
          <p:cNvSpPr txBox="1"/>
          <p:nvPr/>
        </p:nvSpPr>
        <p:spPr>
          <a:xfrm>
            <a:off x="127738" y="1575944"/>
            <a:ext cx="10804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Home Learning Packs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delivery of HLPs to their homes.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Educational TV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programmes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for primary school students.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Donation: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distribution of devices to underprivileged students .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Connectivity Support: 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ovision of Edu-pack data for students and teachers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Individual Education Plan: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ustomising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learning resources and materials for special needs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National Feeding Scheme: 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provision of free meals for at-risk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Counseling support: </a:t>
            </a: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focusing on wellbeing and protection of students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8E0FB3-4AA7-4167-A5E9-AE47F6BBBE43}"/>
              </a:ext>
            </a:extLst>
          </p:cNvPr>
          <p:cNvSpPr/>
          <p:nvPr/>
        </p:nvSpPr>
        <p:spPr>
          <a:xfrm>
            <a:off x="127738" y="-215783"/>
            <a:ext cx="10075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 </a:t>
            </a:r>
          </a:p>
          <a:p>
            <a:pPr defTabSz="457200">
              <a:defRPr/>
            </a:pP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Univers LT Pro 45 Light"/>
              </a:rPr>
              <a:t>Tackling inequity in education during and after COVID-19</a:t>
            </a:r>
          </a:p>
          <a:p>
            <a:pPr defTabSz="457200">
              <a:defRPr/>
            </a:pPr>
            <a:r>
              <a:rPr lang="en-US" sz="3200" b="1" dirty="0">
                <a:solidFill>
                  <a:prstClr val="white"/>
                </a:solidFill>
                <a:latin typeface="Univers LT Pro 45 Light"/>
              </a:rPr>
              <a:t>(marginalized &amp; vulnerable students)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02877D-6B16-4E30-B4FA-FDE08426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68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7720-1B2F-415D-8CD6-DC2AD708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" y="4918456"/>
            <a:ext cx="12192000" cy="1237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8"/>
            <a:ext cx="12192000" cy="4840401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5ED0F7-79B1-4D86-82EE-DDDAE008A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51" y="1831777"/>
            <a:ext cx="1795971" cy="173853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7721" y="4802264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1AA9-68EA-4A3F-A722-42384938B103}"/>
              </a:ext>
            </a:extLst>
          </p:cNvPr>
          <p:cNvSpPr txBox="1"/>
          <p:nvPr/>
        </p:nvSpPr>
        <p:spPr>
          <a:xfrm>
            <a:off x="172581" y="1326316"/>
            <a:ext cx="95316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Accessibility to online learning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no access to devices and internet.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Adjusting to the new normal in education: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adapting to a new way of teaching and learning.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Learning loss / deficit: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mitigate risks and focus on remedial education to compensate for </a:t>
            </a:r>
            <a:r>
              <a:rPr lang="en-US" sz="2000" i="1" kern="0" dirty="0">
                <a:solidFill>
                  <a:srgbClr val="FFFF00"/>
                </a:solidFill>
              </a:rPr>
              <a:t>lost instructional time.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3D9D94C-FED6-45D1-AC3F-6630A7CC9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98" y="49147"/>
            <a:ext cx="2106721" cy="5506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FA1F2C-E1CB-4F07-B599-16BD4762BF8B}"/>
              </a:ext>
            </a:extLst>
          </p:cNvPr>
          <p:cNvSpPr/>
          <p:nvPr/>
        </p:nvSpPr>
        <p:spPr>
          <a:xfrm>
            <a:off x="172581" y="-279809"/>
            <a:ext cx="100751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</a:t>
            </a:r>
          </a:p>
          <a:p>
            <a:pPr defTabSz="457200">
              <a:defRPr/>
            </a:pP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Univers LT Pro 45 Light"/>
              </a:rPr>
              <a:t>Issues and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0223-4534-4E1F-B91E-27E85CFB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0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7"/>
            <a:ext cx="12189670" cy="6059664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A405E3F-AFB5-4001-BDF2-3AE6B93BD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04" y="49147"/>
            <a:ext cx="2661116" cy="6955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5608" y="6021527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0B1E8-8DD5-4823-AFF1-E8C6BC2E397B}"/>
              </a:ext>
            </a:extLst>
          </p:cNvPr>
          <p:cNvSpPr txBox="1"/>
          <p:nvPr/>
        </p:nvSpPr>
        <p:spPr>
          <a:xfrm>
            <a:off x="181517" y="1045569"/>
            <a:ext cx="95316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12DFA-7844-45B9-ADF5-D30044A092EC}"/>
              </a:ext>
            </a:extLst>
          </p:cNvPr>
          <p:cNvSpPr/>
          <p:nvPr/>
        </p:nvSpPr>
        <p:spPr>
          <a:xfrm>
            <a:off x="428149" y="2139409"/>
            <a:ext cx="2282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SOCIAL DISTANCING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PERSONAL HYGIENE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SCHOOL CLEANLINESS</a:t>
            </a: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3CB60B-5DD9-4796-B65F-972120DB4B9D}"/>
              </a:ext>
            </a:extLst>
          </p:cNvPr>
          <p:cNvSpPr/>
          <p:nvPr/>
        </p:nvSpPr>
        <p:spPr>
          <a:xfrm>
            <a:off x="9422" y="-266851"/>
            <a:ext cx="95316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</a:t>
            </a:r>
          </a:p>
          <a:p>
            <a:pPr defTabSz="457200">
              <a:defRPr/>
            </a:pP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Univers LT Pro 45 Light"/>
              </a:rPr>
              <a:t>De-Escalation Stages of Schools Operation during COVID-19</a:t>
            </a:r>
            <a:endParaRPr lang="en-SG" b="1" dirty="0">
              <a:solidFill>
                <a:prstClr val="white"/>
              </a:solidFill>
              <a:latin typeface="Univers LT Pro 45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CD9C9-053F-4DDE-8BEE-3B2A6E5B0931}"/>
              </a:ext>
            </a:extLst>
          </p:cNvPr>
          <p:cNvSpPr txBox="1"/>
          <p:nvPr/>
        </p:nvSpPr>
        <p:spPr>
          <a:xfrm>
            <a:off x="165704" y="1000958"/>
            <a:ext cx="778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200" b="1" dirty="0">
                <a:solidFill>
                  <a:prstClr val="white"/>
                </a:solidFill>
                <a:latin typeface="Univers LT Pro 45 Light"/>
              </a:rPr>
              <a:t>Expected No. of Students Study at School (S@S)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5BB73-811C-4246-B8E4-3AE8E279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76DB47E-6D13-47D4-8E89-E6BDA4557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574947"/>
              </p:ext>
            </p:extLst>
          </p:nvPr>
        </p:nvGraphicFramePr>
        <p:xfrm>
          <a:off x="231737" y="1688429"/>
          <a:ext cx="11728526" cy="405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A9ABAD6-03B9-4534-AC7A-1D7851625B3F}"/>
              </a:ext>
            </a:extLst>
          </p:cNvPr>
          <p:cNvSpPr txBox="1"/>
          <p:nvPr/>
        </p:nvSpPr>
        <p:spPr>
          <a:xfrm>
            <a:off x="1010194" y="4598098"/>
            <a:ext cx="71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618C8-290C-4465-9513-3AC293D629A3}"/>
              </a:ext>
            </a:extLst>
          </p:cNvPr>
          <p:cNvSpPr txBox="1"/>
          <p:nvPr/>
        </p:nvSpPr>
        <p:spPr>
          <a:xfrm>
            <a:off x="5356035" y="3014931"/>
            <a:ext cx="12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B12795-8416-4F49-872C-27EE351536AD}"/>
              </a:ext>
            </a:extLst>
          </p:cNvPr>
          <p:cNvSpPr txBox="1"/>
          <p:nvPr/>
        </p:nvSpPr>
        <p:spPr>
          <a:xfrm>
            <a:off x="2893752" y="3827680"/>
            <a:ext cx="153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4CCB56-D12F-47DA-869A-028803AAB830}"/>
              </a:ext>
            </a:extLst>
          </p:cNvPr>
          <p:cNvSpPr txBox="1"/>
          <p:nvPr/>
        </p:nvSpPr>
        <p:spPr>
          <a:xfrm>
            <a:off x="10036891" y="1253172"/>
            <a:ext cx="1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DF7C90-319E-40F9-8843-635775B01721}"/>
              </a:ext>
            </a:extLst>
          </p:cNvPr>
          <p:cNvSpPr txBox="1"/>
          <p:nvPr/>
        </p:nvSpPr>
        <p:spPr>
          <a:xfrm>
            <a:off x="7629253" y="1324812"/>
            <a:ext cx="12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29B7AC-1F5D-4603-BE21-5EDC0A536430}"/>
              </a:ext>
            </a:extLst>
          </p:cNvPr>
          <p:cNvSpPr/>
          <p:nvPr/>
        </p:nvSpPr>
        <p:spPr>
          <a:xfrm rot="16200000">
            <a:off x="639668" y="4586587"/>
            <a:ext cx="59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5B432E-3238-4319-BC35-2F5122F715E2}"/>
              </a:ext>
            </a:extLst>
          </p:cNvPr>
          <p:cNvSpPr/>
          <p:nvPr/>
        </p:nvSpPr>
        <p:spPr>
          <a:xfrm rot="16200000">
            <a:off x="9114998" y="4123577"/>
            <a:ext cx="1398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Operation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S@S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FD9327-6DB3-405E-AAE7-B67F5E2278ED}"/>
              </a:ext>
            </a:extLst>
          </p:cNvPr>
          <p:cNvSpPr/>
          <p:nvPr/>
        </p:nvSpPr>
        <p:spPr>
          <a:xfrm rot="16200000">
            <a:off x="2106543" y="3988797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Blended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earning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S@S and HBL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67166-D3BA-4162-9974-E1287AD9FD8B}"/>
              </a:ext>
            </a:extLst>
          </p:cNvPr>
          <p:cNvSpPr/>
          <p:nvPr/>
        </p:nvSpPr>
        <p:spPr>
          <a:xfrm rot="16200000">
            <a:off x="4366036" y="3987611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Blended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earning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S@S and HBL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5CE5D2-4A58-4F22-BF73-110C2D30F9F1}"/>
              </a:ext>
            </a:extLst>
          </p:cNvPr>
          <p:cNvSpPr/>
          <p:nvPr/>
        </p:nvSpPr>
        <p:spPr>
          <a:xfrm rot="16200000">
            <a:off x="6625530" y="3996246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Blended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earning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S@S and HBL</a:t>
            </a:r>
          </a:p>
        </p:txBody>
      </p:sp>
    </p:spTree>
    <p:extLst>
      <p:ext uri="{BB962C8B-B14F-4D97-AF65-F5344CB8AC3E}">
        <p14:creationId xmlns:p14="http://schemas.microsoft.com/office/powerpoint/2010/main" val="179034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7720-1B2F-415D-8CD6-DC2AD708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" y="4918456"/>
            <a:ext cx="12192000" cy="1237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137770-75C3-49E5-A812-D20A21F21496}"/>
              </a:ext>
            </a:extLst>
          </p:cNvPr>
          <p:cNvSpPr/>
          <p:nvPr/>
        </p:nvSpPr>
        <p:spPr>
          <a:xfrm>
            <a:off x="-7092" y="-38137"/>
            <a:ext cx="12192000" cy="4956594"/>
          </a:xfrm>
          <a:prstGeom prst="rect">
            <a:avLst/>
          </a:prstGeom>
          <a:solidFill>
            <a:srgbClr val="082E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2A3FC5-649F-49C3-882A-96F451B5D034}"/>
              </a:ext>
            </a:extLst>
          </p:cNvPr>
          <p:cNvSpPr/>
          <p:nvPr/>
        </p:nvSpPr>
        <p:spPr>
          <a:xfrm>
            <a:off x="-21422" y="905553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A405E3F-AFB5-4001-BDF2-3AE6B93BD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04" y="49147"/>
            <a:ext cx="2661116" cy="6955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6F14B7-84F1-43DE-882F-E026B6123209}"/>
              </a:ext>
            </a:extLst>
          </p:cNvPr>
          <p:cNvSpPr/>
          <p:nvPr/>
        </p:nvSpPr>
        <p:spPr>
          <a:xfrm>
            <a:off x="-7721" y="4802264"/>
            <a:ext cx="12204000" cy="12172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26B16C-18BA-4441-862A-ECB970895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51" y="2322524"/>
            <a:ext cx="1795971" cy="17385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B4F81-EE00-4AC2-AA6C-BB9898C47EE9}"/>
              </a:ext>
            </a:extLst>
          </p:cNvPr>
          <p:cNvSpPr txBox="1"/>
          <p:nvPr/>
        </p:nvSpPr>
        <p:spPr>
          <a:xfrm>
            <a:off x="270010" y="1032981"/>
            <a:ext cx="9531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Strengthen remote learning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000" i="1" dirty="0">
                <a:solidFill>
                  <a:srgbClr val="FFFF00"/>
                </a:solidFill>
              </a:rPr>
              <a:t> Enhancing school infrastructure (connectivity, introducing Learning Management System (LMS), virtual classrooms, small classrooms)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Build Capacity: </a:t>
            </a:r>
            <a:r>
              <a:rPr lang="en-US" sz="2000" i="1" dirty="0">
                <a:solidFill>
                  <a:srgbClr val="FFFF00"/>
                </a:solidFill>
              </a:rPr>
              <a:t>professional development and trainings in embracing digital learning and online collaboration including teachers to be provided with use of technology and preparedness; school leaders to implement school practices for using digital devices effectively; school counsellors to support students and parents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Mitigate the impact of  the learning losses / deficit: </a:t>
            </a:r>
            <a:r>
              <a:rPr lang="en-US" sz="2000" i="1" dirty="0">
                <a:solidFill>
                  <a:srgbClr val="FFFF00"/>
                </a:solidFill>
              </a:rPr>
              <a:t>Learning Support </a:t>
            </a:r>
            <a:r>
              <a:rPr lang="en-US" sz="2000" i="1" dirty="0" err="1">
                <a:solidFill>
                  <a:srgbClr val="FFFF00"/>
                </a:solidFill>
              </a:rPr>
              <a:t>Programmes</a:t>
            </a:r>
            <a:r>
              <a:rPr lang="en-US" sz="2000" i="1" dirty="0">
                <a:solidFill>
                  <a:srgbClr val="FFFF00"/>
                </a:solidFill>
              </a:rPr>
              <a:t> for marginalized / vulnerable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A520E2-C11C-4C4E-BB28-EDBA72215A5B}"/>
              </a:ext>
            </a:extLst>
          </p:cNvPr>
          <p:cNvSpPr/>
          <p:nvPr/>
        </p:nvSpPr>
        <p:spPr>
          <a:xfrm>
            <a:off x="9422" y="-266851"/>
            <a:ext cx="95316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endParaRPr lang="en-SG" dirty="0">
              <a:solidFill>
                <a:prstClr val="white"/>
              </a:solidFill>
              <a:latin typeface="Univers LT Pro 45 Light"/>
            </a:endParaRPr>
          </a:p>
          <a:p>
            <a:pPr defTabSz="457200">
              <a:defRPr/>
            </a:pP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Brunei Darussalam’s response to education disruption and solutions to marginalised groups </a:t>
            </a:r>
          </a:p>
          <a:p>
            <a:pPr defTabSz="457200">
              <a:defRPr/>
            </a:pP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|</a:t>
            </a:r>
            <a:r>
              <a:rPr lang="en-SG" b="1" dirty="0">
                <a:solidFill>
                  <a:prstClr val="white"/>
                </a:solidFill>
                <a:latin typeface="Univers LT Pro 45 Light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Univers LT Pro 45 Light"/>
              </a:rPr>
              <a:t>Way Forward</a:t>
            </a:r>
            <a:endParaRPr lang="en-SG" b="1" dirty="0">
              <a:solidFill>
                <a:prstClr val="white"/>
              </a:solidFill>
              <a:latin typeface="Univers LT Pro 45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75BFF-34E9-4F5B-8320-AF8F51F7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6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6EC76D-FC35-400E-BFF3-85164DC7B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2916" b="11250"/>
          <a:stretch/>
        </p:blipFill>
        <p:spPr>
          <a:xfrm>
            <a:off x="0" y="0"/>
            <a:ext cx="12192000" cy="6835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300B83-D7E7-42BC-B866-E70F363E6291}"/>
              </a:ext>
            </a:extLst>
          </p:cNvPr>
          <p:cNvSpPr/>
          <p:nvPr/>
        </p:nvSpPr>
        <p:spPr>
          <a:xfrm>
            <a:off x="0" y="4264866"/>
            <a:ext cx="12192000" cy="2615610"/>
          </a:xfrm>
          <a:prstGeom prst="rect">
            <a:avLst/>
          </a:prstGeom>
          <a:solidFill>
            <a:srgbClr val="2D0B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35E8D-3929-42D5-8659-C78757A4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515" y="4542469"/>
            <a:ext cx="2125916" cy="2057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EDF8D7-301F-4FFC-BE0B-E576F3AA67A4}"/>
              </a:ext>
            </a:extLst>
          </p:cNvPr>
          <p:cNvSpPr/>
          <p:nvPr/>
        </p:nvSpPr>
        <p:spPr>
          <a:xfrm>
            <a:off x="484665" y="4188526"/>
            <a:ext cx="10498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45 Light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en-SG" sz="3200" b="1" dirty="0">
                <a:solidFill>
                  <a:prstClr val="white"/>
                </a:solidFill>
                <a:latin typeface="Univers LT Pro 45 Light"/>
              </a:rPr>
              <a:t>Thank You – Stay Safe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818DB-878C-4DC6-B10A-BBF71D381E7B}"/>
              </a:ext>
            </a:extLst>
          </p:cNvPr>
          <p:cNvSpPr/>
          <p:nvPr/>
        </p:nvSpPr>
        <p:spPr>
          <a:xfrm>
            <a:off x="484665" y="5009740"/>
            <a:ext cx="5189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45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Aliuddin Bin Haji Abdul Rahman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solidFill>
                  <a:prstClr val="white"/>
                </a:solidFill>
                <a:latin typeface="Univers LT Pro 45 Light"/>
              </a:rPr>
              <a:t>Deputy Permanent Secretary (Core Education)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solidFill>
                  <a:prstClr val="white"/>
                </a:solidFill>
                <a:latin typeface="Univers LT Pro 45 Light"/>
              </a:rPr>
              <a:t>Ministry of Education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Pro 45 Light"/>
                <a:ea typeface="+mn-ea"/>
                <a:cs typeface="+mn-cs"/>
              </a:rPr>
              <a:t>Brunei Darussalam</a:t>
            </a:r>
            <a:endParaRPr kumimoji="0" lang="en-SG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41F988-F00E-4B10-88BF-A5A6DD26A0D6}"/>
              </a:ext>
            </a:extLst>
          </p:cNvPr>
          <p:cNvSpPr/>
          <p:nvPr/>
        </p:nvSpPr>
        <p:spPr>
          <a:xfrm>
            <a:off x="491757" y="5020988"/>
            <a:ext cx="5604243" cy="99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BE870DA7-ED6F-499F-AA00-F239AB2A0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0" y="104914"/>
            <a:ext cx="1070267" cy="9555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D8F62C-3C60-4E1F-AE82-683396F77A88}"/>
              </a:ext>
            </a:extLst>
          </p:cNvPr>
          <p:cNvSpPr/>
          <p:nvPr/>
        </p:nvSpPr>
        <p:spPr>
          <a:xfrm>
            <a:off x="1419797" y="14419"/>
            <a:ext cx="144000" cy="1033391"/>
          </a:xfrm>
          <a:prstGeom prst="rect">
            <a:avLst/>
          </a:prstGeom>
          <a:solidFill>
            <a:srgbClr val="2D0B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4B6067-1E45-400E-95DC-BB294F5A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7FE-DD61-41EE-AF6F-15897C226B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514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5644</TotalTime>
  <Words>667</Words>
  <Application>Microsoft Office PowerPoint</Application>
  <PresentationFormat>Widescreen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Univers LT Pro 45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Khairunnisaa Hj Ariffin</dc:creator>
  <cp:lastModifiedBy>Khairunnisaa Hj Ariffin</cp:lastModifiedBy>
  <cp:revision>258</cp:revision>
  <cp:lastPrinted>2020-06-29T06:21:45Z</cp:lastPrinted>
  <dcterms:created xsi:type="dcterms:W3CDTF">2020-06-15T01:27:28Z</dcterms:created>
  <dcterms:modified xsi:type="dcterms:W3CDTF">2020-06-29T07:09:15Z</dcterms:modified>
</cp:coreProperties>
</file>