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621" r:id="rId3"/>
    <p:sldId id="257" r:id="rId4"/>
    <p:sldId id="619" r:id="rId5"/>
    <p:sldId id="614" r:id="rId6"/>
    <p:sldId id="622" r:id="rId7"/>
    <p:sldId id="260" r:id="rId8"/>
    <p:sldId id="615" r:id="rId9"/>
    <p:sldId id="61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3" autoAdjust="0"/>
    <p:restoredTop sz="94680"/>
  </p:normalViewPr>
  <p:slideViewPr>
    <p:cSldViewPr snapToGrid="0">
      <p:cViewPr varScale="1">
        <p:scale>
          <a:sx n="85" d="100"/>
          <a:sy n="85" d="100"/>
        </p:scale>
        <p:origin x="176" y="4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E:\180321%20Main\5.%20Sector%20Analysis-RBM-PBME\0%20Stats\180323%20UIS%20OOSC%20%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150376624336122E-2"/>
          <c:y val="2.727062022382826E-2"/>
          <c:w val="0.85329274956694667"/>
          <c:h val="0.88812129739764545"/>
        </c:manualLayout>
      </c:layout>
      <c:lineChart>
        <c:grouping val="standar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OOSC Primary % (T)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1.065132387057278E-16"/>
                  <c:y val="1.1840496025415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Sheet4!$C$2:$S$2</c:f>
              <c:numCache>
                <c:formatCode>_(* #,##0.0_);_(* \(#,##0.0\);_(* "-"??_);_(@_)</c:formatCode>
                <c:ptCount val="17"/>
                <c:pt idx="0">
                  <c:v>6.38375</c:v>
                </c:pt>
                <c:pt idx="1">
                  <c:v>5.7411500000000002</c:v>
                </c:pt>
                <c:pt idx="2">
                  <c:v>6.29948</c:v>
                </c:pt>
                <c:pt idx="3">
                  <c:v>6.4724700000000004</c:v>
                </c:pt>
                <c:pt idx="4">
                  <c:v>6.8215700000000004</c:v>
                </c:pt>
                <c:pt idx="5">
                  <c:v>7.4067499999999997</c:v>
                </c:pt>
                <c:pt idx="6">
                  <c:v>7.2216399999999998</c:v>
                </c:pt>
                <c:pt idx="7">
                  <c:v>5.8464600000000004</c:v>
                </c:pt>
                <c:pt idx="8">
                  <c:v>5.5918299999999999</c:v>
                </c:pt>
                <c:pt idx="9">
                  <c:v>4.6700600000000003</c:v>
                </c:pt>
                <c:pt idx="10">
                  <c:v>4.3815299999999997</c:v>
                </c:pt>
                <c:pt idx="11">
                  <c:v>3.9680200000000001</c:v>
                </c:pt>
                <c:pt idx="12">
                  <c:v>4.3624499999999999</c:v>
                </c:pt>
                <c:pt idx="13">
                  <c:v>5.2202200000000003</c:v>
                </c:pt>
                <c:pt idx="14">
                  <c:v>5.4385700000000003</c:v>
                </c:pt>
                <c:pt idx="15">
                  <c:v>5.6797000000000004</c:v>
                </c:pt>
                <c:pt idx="16">
                  <c:v>5.7183999999999999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B8-4F92-BE23-067146B0C6CD}"/>
            </c:ext>
          </c:extLst>
        </c:ser>
        <c:ser>
          <c:idx val="1"/>
          <c:order val="1"/>
          <c:tx>
            <c:strRef>
              <c:f>Sheet4!$B$3</c:f>
              <c:strCache>
                <c:ptCount val="1"/>
                <c:pt idx="0">
                  <c:v>OOSC Primary % (F)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0"/>
                  <c:y val="-4.81987427718498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Sheet4!$C$3:$S$3</c:f>
              <c:numCache>
                <c:formatCode>_(* #,##0.0_);_(* \(#,##0.0\);_(* "-"??_);_(@_)</c:formatCode>
                <c:ptCount val="17"/>
                <c:pt idx="0">
                  <c:v>7.41967</c:v>
                </c:pt>
                <c:pt idx="1">
                  <c:v>6.5940000000000003</c:v>
                </c:pt>
                <c:pt idx="2">
                  <c:v>6.7509300000000003</c:v>
                </c:pt>
                <c:pt idx="3">
                  <c:v>7.1186600000000002</c:v>
                </c:pt>
                <c:pt idx="4">
                  <c:v>7.3172100000000002</c:v>
                </c:pt>
                <c:pt idx="5">
                  <c:v>8.0711700000000004</c:v>
                </c:pt>
                <c:pt idx="6">
                  <c:v>7.79359</c:v>
                </c:pt>
                <c:pt idx="7">
                  <c:v>6.0564099999999996</c:v>
                </c:pt>
                <c:pt idx="8">
                  <c:v>5.8355899999999998</c:v>
                </c:pt>
                <c:pt idx="9">
                  <c:v>4.84755</c:v>
                </c:pt>
                <c:pt idx="10">
                  <c:v>3.9049999999999998</c:v>
                </c:pt>
                <c:pt idx="11">
                  <c:v>2.7710699999999999</c:v>
                </c:pt>
                <c:pt idx="12">
                  <c:v>3.8820399999999999</c:v>
                </c:pt>
                <c:pt idx="13">
                  <c:v>4.8099600000000002</c:v>
                </c:pt>
                <c:pt idx="14">
                  <c:v>5.5391500000000002</c:v>
                </c:pt>
                <c:pt idx="15">
                  <c:v>6.4276900000000001</c:v>
                </c:pt>
                <c:pt idx="16">
                  <c:v>6.95181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B8-4F92-BE23-067146B0C6CD}"/>
            </c:ext>
          </c:extLst>
        </c:ser>
        <c:ser>
          <c:idx val="2"/>
          <c:order val="2"/>
          <c:tx>
            <c:strRef>
              <c:f>Sheet4!$B$4</c:f>
              <c:strCache>
                <c:ptCount val="1"/>
                <c:pt idx="0">
                  <c:v>OOSC Primary % (M)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2.904940067883997E-3"/>
                  <c:y val="3.5939914423980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Sheet4!$C$4:$S$4</c:f>
              <c:numCache>
                <c:formatCode>_(* #,##0.0_);_(* \(#,##0.0\);_(* "-"??_);_(@_)</c:formatCode>
                <c:ptCount val="17"/>
                <c:pt idx="0">
                  <c:v>5.3841599999999996</c:v>
                </c:pt>
                <c:pt idx="1">
                  <c:v>4.9187399999999997</c:v>
                </c:pt>
                <c:pt idx="2">
                  <c:v>5.8645100000000001</c:v>
                </c:pt>
                <c:pt idx="3">
                  <c:v>5.8504399999999999</c:v>
                </c:pt>
                <c:pt idx="4">
                  <c:v>6.3449299999999997</c:v>
                </c:pt>
                <c:pt idx="5">
                  <c:v>6.7685500000000003</c:v>
                </c:pt>
                <c:pt idx="6">
                  <c:v>6.67293</c:v>
                </c:pt>
                <c:pt idx="7">
                  <c:v>5.6453800000000003</c:v>
                </c:pt>
                <c:pt idx="8">
                  <c:v>5.3590600000000004</c:v>
                </c:pt>
                <c:pt idx="9">
                  <c:v>4.5011999999999999</c:v>
                </c:pt>
                <c:pt idx="10">
                  <c:v>4.8332699999999997</c:v>
                </c:pt>
                <c:pt idx="11">
                  <c:v>5.0995799999999996</c:v>
                </c:pt>
                <c:pt idx="12">
                  <c:v>4.8162900000000004</c:v>
                </c:pt>
                <c:pt idx="13">
                  <c:v>5.6078900000000003</c:v>
                </c:pt>
                <c:pt idx="14">
                  <c:v>5.3434299999999997</c:v>
                </c:pt>
                <c:pt idx="15">
                  <c:v>4.9710700000000001</c:v>
                </c:pt>
                <c:pt idx="16">
                  <c:v>4.5477400000000001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B8-4F92-BE23-067146B0C6CD}"/>
            </c:ext>
          </c:extLst>
        </c:ser>
        <c:ser>
          <c:idx val="3"/>
          <c:order val="3"/>
          <c:tx>
            <c:strRef>
              <c:f>Sheet4!$B$6</c:f>
              <c:strCache>
                <c:ptCount val="1"/>
                <c:pt idx="0">
                  <c:v>OOSC Low Sec % (T)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2.9049400678842099E-3"/>
                  <c:y val="-7.1042976152496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Sheet4!$C$6:$S$6</c:f>
              <c:numCache>
                <c:formatCode>_(* #,##0.0_);_(* \(#,##0.0\);_(* "-"??_);_(@_)</c:formatCode>
                <c:ptCount val="17"/>
                <c:pt idx="0">
                  <c:v>27.47418</c:v>
                </c:pt>
                <c:pt idx="1">
                  <c:v>25.602689999999999</c:v>
                </c:pt>
                <c:pt idx="2">
                  <c:v>23.973610000000001</c:v>
                </c:pt>
                <c:pt idx="3">
                  <c:v>21.539819999999999</c:v>
                </c:pt>
                <c:pt idx="4">
                  <c:v>19.91526</c:v>
                </c:pt>
                <c:pt idx="5">
                  <c:v>20.41226</c:v>
                </c:pt>
                <c:pt idx="6">
                  <c:v>20.65549</c:v>
                </c:pt>
                <c:pt idx="7">
                  <c:v>16.984449999999999</c:v>
                </c:pt>
                <c:pt idx="8">
                  <c:v>18.07602</c:v>
                </c:pt>
                <c:pt idx="9">
                  <c:v>16.86599</c:v>
                </c:pt>
                <c:pt idx="10">
                  <c:v>16.12679</c:v>
                </c:pt>
                <c:pt idx="11">
                  <c:v>15.551550000000001</c:v>
                </c:pt>
                <c:pt idx="12">
                  <c:v>14.995979999999999</c:v>
                </c:pt>
                <c:pt idx="13">
                  <c:v>14.55484</c:v>
                </c:pt>
                <c:pt idx="14">
                  <c:v>13.69061</c:v>
                </c:pt>
                <c:pt idx="15">
                  <c:v>12.711970000000001</c:v>
                </c:pt>
                <c:pt idx="16">
                  <c:v>12.493080000000001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CB8-4F92-BE23-067146B0C6CD}"/>
            </c:ext>
          </c:extLst>
        </c:ser>
        <c:ser>
          <c:idx val="4"/>
          <c:order val="4"/>
          <c:tx>
            <c:strRef>
              <c:f>Sheet4!$B$7</c:f>
              <c:strCache>
                <c:ptCount val="1"/>
                <c:pt idx="0">
                  <c:v>OOSC Low Sec % (F)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2.9049400678842099E-3"/>
                  <c:y val="1.593898583074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Sheet4!$C$7:$S$7</c:f>
              <c:numCache>
                <c:formatCode>_(* #,##0.0_);_(* \(#,##0.0\);_(* "-"??_);_(@_)</c:formatCode>
                <c:ptCount val="17"/>
                <c:pt idx="0">
                  <c:v>27.288599999999999</c:v>
                </c:pt>
                <c:pt idx="1">
                  <c:v>25.425799999999999</c:v>
                </c:pt>
                <c:pt idx="2">
                  <c:v>23.745809999999999</c:v>
                </c:pt>
                <c:pt idx="3">
                  <c:v>21.0487</c:v>
                </c:pt>
                <c:pt idx="4">
                  <c:v>19.23732</c:v>
                </c:pt>
                <c:pt idx="5">
                  <c:v>19.883949999999999</c:v>
                </c:pt>
                <c:pt idx="6">
                  <c:v>19.936800000000002</c:v>
                </c:pt>
                <c:pt idx="7">
                  <c:v>16.31044</c:v>
                </c:pt>
                <c:pt idx="8">
                  <c:v>17.667269999999998</c:v>
                </c:pt>
                <c:pt idx="9">
                  <c:v>16.535329999999998</c:v>
                </c:pt>
                <c:pt idx="10">
                  <c:v>15.58222</c:v>
                </c:pt>
                <c:pt idx="11">
                  <c:v>15.06054</c:v>
                </c:pt>
                <c:pt idx="12">
                  <c:v>13.9939</c:v>
                </c:pt>
                <c:pt idx="13">
                  <c:v>13.730729999999999</c:v>
                </c:pt>
                <c:pt idx="14">
                  <c:v>12.52702</c:v>
                </c:pt>
                <c:pt idx="15">
                  <c:v>11.722200000000001</c:v>
                </c:pt>
                <c:pt idx="16">
                  <c:v>11.47151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CB8-4F92-BE23-067146B0C6CD}"/>
            </c:ext>
          </c:extLst>
        </c:ser>
        <c:ser>
          <c:idx val="5"/>
          <c:order val="5"/>
          <c:tx>
            <c:strRef>
              <c:f>Sheet4!$B$8</c:f>
              <c:strCache>
                <c:ptCount val="1"/>
                <c:pt idx="0">
                  <c:v>OOSC Low Sec % (M)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4.3574101018261551E-3"/>
                  <c:y val="-2.7988668361719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Sheet4!$C$8:$S$8</c:f>
              <c:numCache>
                <c:formatCode>_(* #,##0.0_);_(* \(#,##0.0\);_(* "-"??_);_(@_)</c:formatCode>
                <c:ptCount val="17"/>
                <c:pt idx="0">
                  <c:v>27.654170000000001</c:v>
                </c:pt>
                <c:pt idx="1">
                  <c:v>25.77411</c:v>
                </c:pt>
                <c:pt idx="2">
                  <c:v>24.194369999999999</c:v>
                </c:pt>
                <c:pt idx="3">
                  <c:v>22.015409999999999</c:v>
                </c:pt>
                <c:pt idx="4">
                  <c:v>20.570930000000001</c:v>
                </c:pt>
                <c:pt idx="5">
                  <c:v>20.922350000000002</c:v>
                </c:pt>
                <c:pt idx="6">
                  <c:v>21.347919999999998</c:v>
                </c:pt>
                <c:pt idx="7">
                  <c:v>17.63344</c:v>
                </c:pt>
                <c:pt idx="8">
                  <c:v>18.46913</c:v>
                </c:pt>
                <c:pt idx="9">
                  <c:v>17.183340000000001</c:v>
                </c:pt>
                <c:pt idx="10">
                  <c:v>16.647860000000001</c:v>
                </c:pt>
                <c:pt idx="11">
                  <c:v>16.019549999999999</c:v>
                </c:pt>
                <c:pt idx="12">
                  <c:v>15.948359999999999</c:v>
                </c:pt>
                <c:pt idx="13">
                  <c:v>15.33677</c:v>
                </c:pt>
                <c:pt idx="14">
                  <c:v>14.79386</c:v>
                </c:pt>
                <c:pt idx="15">
                  <c:v>13.65011</c:v>
                </c:pt>
                <c:pt idx="16">
                  <c:v>13.460739999999999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CB8-4F92-BE23-067146B0C6CD}"/>
            </c:ext>
          </c:extLst>
        </c:ser>
        <c:ser>
          <c:idx val="6"/>
          <c:order val="6"/>
          <c:tx>
            <c:strRef>
              <c:f>Sheet4!$B$9</c:f>
              <c:strCache>
                <c:ptCount val="1"/>
                <c:pt idx="0">
                  <c:v>OOSC Upp Sec % (T)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2.9049400678841032E-3"/>
                  <c:y val="-7.1042976152496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Sheet4!$C$9:$S$9</c:f>
              <c:numCache>
                <c:formatCode>_(* #,##0.0_);_(* \(#,##0.0\);_(* "-"??_);_(@_)</c:formatCode>
                <c:ptCount val="17"/>
                <c:pt idx="0">
                  <c:v>57.048189999999998</c:v>
                </c:pt>
                <c:pt idx="1">
                  <c:v>57.317540000000001</c:v>
                </c:pt>
                <c:pt idx="2">
                  <c:v>52.387569999999997</c:v>
                </c:pt>
                <c:pt idx="3">
                  <c:v>49.271929999999998</c:v>
                </c:pt>
                <c:pt idx="4">
                  <c:v>47.69708</c:v>
                </c:pt>
                <c:pt idx="5">
                  <c:v>51.102460000000001</c:v>
                </c:pt>
                <c:pt idx="6">
                  <c:v>49.480730000000001</c:v>
                </c:pt>
                <c:pt idx="7">
                  <c:v>45.683109999999999</c:v>
                </c:pt>
                <c:pt idx="8">
                  <c:v>45.054349999999999</c:v>
                </c:pt>
                <c:pt idx="9">
                  <c:v>44.167479999999998</c:v>
                </c:pt>
                <c:pt idx="10">
                  <c:v>43.443570000000001</c:v>
                </c:pt>
                <c:pt idx="11">
                  <c:v>38.494039999999998</c:v>
                </c:pt>
                <c:pt idx="12">
                  <c:v>37.181339999999999</c:v>
                </c:pt>
                <c:pt idx="13">
                  <c:v>35.886539999999997</c:v>
                </c:pt>
                <c:pt idx="14">
                  <c:v>34.171309999999998</c:v>
                </c:pt>
                <c:pt idx="15">
                  <c:v>30.200340000000001</c:v>
                </c:pt>
                <c:pt idx="16">
                  <c:v>28.218109999999999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CB8-4F92-BE23-067146B0C6CD}"/>
            </c:ext>
          </c:extLst>
        </c:ser>
        <c:ser>
          <c:idx val="7"/>
          <c:order val="7"/>
          <c:tx>
            <c:strRef>
              <c:f>Sheet4!$B$10</c:f>
              <c:strCache>
                <c:ptCount val="1"/>
                <c:pt idx="0">
                  <c:v>OOSC Upp Sec % (F)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4.3619848105944763E-3"/>
                  <c:y val="7.4807694495064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Sheet4!$C$10:$S$10</c:f>
              <c:numCache>
                <c:formatCode>_(* #,##0.0_);_(* \(#,##0.0\);_(* "-"??_);_(@_)</c:formatCode>
                <c:ptCount val="17"/>
                <c:pt idx="0">
                  <c:v>56.5809</c:v>
                </c:pt>
                <c:pt idx="1">
                  <c:v>56.859549999999999</c:v>
                </c:pt>
                <c:pt idx="2">
                  <c:v>52.568179999999998</c:v>
                </c:pt>
                <c:pt idx="3">
                  <c:v>49.626420000000003</c:v>
                </c:pt>
                <c:pt idx="4">
                  <c:v>47.76802</c:v>
                </c:pt>
                <c:pt idx="5">
                  <c:v>50.83614</c:v>
                </c:pt>
                <c:pt idx="6">
                  <c:v>49.002270000000003</c:v>
                </c:pt>
                <c:pt idx="7">
                  <c:v>44.466830000000002</c:v>
                </c:pt>
                <c:pt idx="8">
                  <c:v>44.322099999999999</c:v>
                </c:pt>
                <c:pt idx="9">
                  <c:v>43.032609999999998</c:v>
                </c:pt>
                <c:pt idx="10">
                  <c:v>42.060589999999998</c:v>
                </c:pt>
                <c:pt idx="11">
                  <c:v>37.001510000000003</c:v>
                </c:pt>
                <c:pt idx="12">
                  <c:v>34.910699999999999</c:v>
                </c:pt>
                <c:pt idx="13">
                  <c:v>35.187420000000003</c:v>
                </c:pt>
                <c:pt idx="14">
                  <c:v>34.03078</c:v>
                </c:pt>
                <c:pt idx="15">
                  <c:v>29.178059999999999</c:v>
                </c:pt>
                <c:pt idx="16">
                  <c:v>26.064430000000002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CB8-4F92-BE23-067146B0C6CD}"/>
            </c:ext>
          </c:extLst>
        </c:ser>
        <c:ser>
          <c:idx val="8"/>
          <c:order val="8"/>
          <c:tx>
            <c:strRef>
              <c:f>Sheet4!$B$11</c:f>
              <c:strCache>
                <c:ptCount val="1"/>
                <c:pt idx="0">
                  <c:v>OOSC Upp Sec % (M)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3.0462985688252354E-3"/>
                  <c:y val="-3.1287252111757216E-2"/>
                </c:manualLayout>
              </c:layout>
              <c:tx>
                <c:rich>
                  <a:bodyPr/>
                  <a:lstStyle/>
                  <a:p>
                    <a:fld id="{BC863DE1-7DE9-4317-9B9D-6220E1D1E5A0}" type="VALUE">
                      <a:rPr lang="en-US">
                        <a:solidFill>
                          <a:schemeClr val="accent1"/>
                        </a:solidFill>
                      </a:rPr>
                      <a:pPr/>
                      <a:t>[VALUE]</a:t>
                    </a:fld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CCB8-4F92-BE23-067146B0C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Sheet4!$C$1:$S$1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strCache>
            </c:strRef>
          </c:cat>
          <c:val>
            <c:numRef>
              <c:f>Sheet4!$C$11:$S$11</c:f>
              <c:numCache>
                <c:formatCode>_(* #,##0.0_);_(* \(#,##0.0\);_(* "-"??_);_(@_)</c:formatCode>
                <c:ptCount val="17"/>
                <c:pt idx="0">
                  <c:v>57.502699999999997</c:v>
                </c:pt>
                <c:pt idx="1">
                  <c:v>57.762540000000001</c:v>
                </c:pt>
                <c:pt idx="2">
                  <c:v>52.211779999999997</c:v>
                </c:pt>
                <c:pt idx="3">
                  <c:v>48.926670000000001</c:v>
                </c:pt>
                <c:pt idx="4">
                  <c:v>47.628019999999999</c:v>
                </c:pt>
                <c:pt idx="5">
                  <c:v>51.361319999999999</c:v>
                </c:pt>
                <c:pt idx="6">
                  <c:v>49.944499999999998</c:v>
                </c:pt>
                <c:pt idx="7">
                  <c:v>46.86016</c:v>
                </c:pt>
                <c:pt idx="8">
                  <c:v>45.761789999999998</c:v>
                </c:pt>
                <c:pt idx="9">
                  <c:v>45.262070000000001</c:v>
                </c:pt>
                <c:pt idx="10">
                  <c:v>44.775060000000003</c:v>
                </c:pt>
                <c:pt idx="11">
                  <c:v>39.927630000000001</c:v>
                </c:pt>
                <c:pt idx="12">
                  <c:v>39.355510000000002</c:v>
                </c:pt>
                <c:pt idx="13">
                  <c:v>36.55397</c:v>
                </c:pt>
                <c:pt idx="14">
                  <c:v>34.305120000000002</c:v>
                </c:pt>
                <c:pt idx="15">
                  <c:v>31.17173</c:v>
                </c:pt>
                <c:pt idx="16">
                  <c:v>30.26154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CB8-4F92-BE23-067146B0C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1432480"/>
        <c:axId val="1482576208"/>
      </c:lineChart>
      <c:catAx>
        <c:axId val="148143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2576208"/>
        <c:crosses val="autoZero"/>
        <c:auto val="1"/>
        <c:lblAlgn val="ctr"/>
        <c:lblOffset val="100"/>
        <c:noMultiLvlLbl val="0"/>
      </c:catAx>
      <c:valAx>
        <c:axId val="1482576208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143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F91E6-5996-8746-B560-1D9D80625EE4}" type="datetimeFigureOut">
              <a:rPr lang="en-US" smtClean="0"/>
              <a:t>6/29/20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838FE-D224-A240-8125-7E82DFA0658B}" type="slidenum">
              <a:rPr lang="en-US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499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70.8 million people forced displaced   25.9  millions are refugees.   272 millions migrant 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838FE-D224-A240-8125-7E82DFA065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1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Normal was not so successful to reach the unreached 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838FE-D224-A240-8125-7E82DFA065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4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FB04-CD7D-432E-924A-253D8167B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9484" y="1473255"/>
            <a:ext cx="7472516" cy="3911489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6E616-EBCD-4D59-91E9-971E7723C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9484" y="6150079"/>
            <a:ext cx="7472516" cy="70792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86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9FAD-73B6-4D8D-B44E-B9C58745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B6EE7-D0DE-4DFF-A697-CFA34BCDB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58C17-9BAD-4E2F-870B-52A42928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47EEA-EB83-4774-840F-6D2862FF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16D7C-8831-4027-9AF3-4E7A349B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7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A8FE4-E962-4A13-8EAD-A8A4387CF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48BCAC-EEEC-4D92-8C69-706DF1BE1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3735F-3FBD-4950-B02A-B93687A33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FAF3C-E2EC-47FD-8EF3-5BF1EA8B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1EF8B-2B81-4990-9ADD-000FC171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2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A315-6885-44A4-ACB5-370B0501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106DE-2ECC-409E-BB3B-5AA7FC5BD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DDB8F-D887-481B-AA14-03FC333F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492A0-BF02-4260-9520-A5FB4DFEB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DC27E-A550-4205-8860-38F7A152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0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419BD-18A6-48D6-A692-6718FF44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A2C19-EAC4-45F9-8C37-434A0E927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A9F78-D513-4EB4-B435-D49B91D58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EFED9-2509-4FF1-9750-0AEB91179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81B12-EADC-4E6E-8B5A-83469F26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1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6D423-D78C-4FCA-A369-6D1186F5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D10E-26CB-4FDA-9A4D-333550E25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90BAE-D3C1-4466-8523-ADCB16924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05C1F-D66E-4136-B4C6-6E29D0FF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DB211-19BB-47A6-AAF1-BB2C48DD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1DBB1-15B5-4B98-B554-F2EE9349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9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9086C-B6B8-467E-8D10-08E40AB2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97161-EDE5-440E-80E5-7192A44EF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F0496-B7EF-4F64-A1E2-B2B9DE6D8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F6AE5-4AD7-4882-8D37-60A008075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DA22A1-C583-4C76-8E2D-407003D15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19AED4-082B-45BD-8254-3D8E6A12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CDB835-7208-4BFB-8292-099F469E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565DC4-9805-40E9-BABB-20AF4F0D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92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7592-4B8C-4CA6-BDD8-0119164D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956FB-91CB-4E99-8BFF-04A0151F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0BED2-899E-41BB-BF1B-CD1C5962F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82EA1-B55F-4F48-A22F-915B576F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6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E3ABC-7C62-4B3D-9D35-D91D1C77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EF61F-B4D3-48AA-A224-126D6617E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DF9C7-C2B5-4D2D-983D-8B63CC0BF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4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FE7DD-BBFD-43BF-9D1C-554797AC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EB335-AE06-4853-B699-F39A652BC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C4CA6-F18D-42CC-A4C1-8AF093A20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FE920-7FD6-48C7-A005-B99A70BA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84D72-D874-47AA-89B3-522E85E4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3592-1FA6-4764-97B4-A5ACE32A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1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7CD6-8B28-43AF-9433-6885797F3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52392E-C01C-476F-BDBC-505D21B9B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40D9C-6898-400D-BEB0-EF2F77BFB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B5F90-0F99-4612-A9AD-7AC88301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F155C-5B19-4D54-ABF7-19733C5E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5C6AC-F8D6-45CD-86F5-9DBF42E53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6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AD6187-8683-4F72-ADD3-5FCA98367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96A70-37E3-4D22-B410-84DE89777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5DE28-7522-43B3-AB27-26BB7C8FE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1F45E-DB72-4042-AF29-A5F5D2754E13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3B259-E145-43BC-B88F-E762BADA3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E3BB-C406-460D-A0CF-E615747CF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167FE-DD61-41EE-AF6F-15897C226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8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2C5ACD-577B-4613-828B-B56F239E0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0799" y="602397"/>
            <a:ext cx="7472516" cy="3911489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  <a:latin typeface="+mn-lt"/>
              </a:rPr>
              <a:t>Reaching the Unreached during and Post COVID 19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9F29BD3-87B1-4705-8109-A0FD78D56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9484" y="5167085"/>
            <a:ext cx="7472516" cy="1690915"/>
          </a:xfrm>
        </p:spPr>
        <p:txBody>
          <a:bodyPr/>
          <a:lstStyle/>
          <a:p>
            <a:r>
              <a:rPr lang="en-GB" sz="2800" b="1" dirty="0"/>
              <a:t>Ichiro Miyazawa</a:t>
            </a:r>
          </a:p>
          <a:p>
            <a:r>
              <a:rPr lang="en-GB" dirty="0"/>
              <a:t>Programme Specialist </a:t>
            </a:r>
          </a:p>
          <a:p>
            <a:r>
              <a:rPr lang="en-GB" dirty="0"/>
              <a:t>UNESCO Bangkok </a:t>
            </a:r>
          </a:p>
        </p:txBody>
      </p:sp>
    </p:spTree>
    <p:extLst>
      <p:ext uri="{BB962C8B-B14F-4D97-AF65-F5344CB8AC3E}">
        <p14:creationId xmlns:p14="http://schemas.microsoft.com/office/powerpoint/2010/main" val="400056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60DB-6A7C-6549-A2DC-20C6D6E7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4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0000"/>
                </a:solidFill>
                <a:latin typeface="+mn-lt"/>
              </a:rPr>
              <a:t>Key Contents </a:t>
            </a:r>
            <a:endParaRPr sz="7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F13BD-BEFF-EC47-BB66-EFB009F13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85" y="1441331"/>
            <a:ext cx="11954315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000" b="1" dirty="0">
                <a:solidFill>
                  <a:schemeClr val="bg1">
                    <a:lumMod val="50000"/>
                  </a:schemeClr>
                </a:solidFill>
              </a:rPr>
              <a:t> Damages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b="1" dirty="0">
                <a:solidFill>
                  <a:schemeClr val="bg1">
                    <a:lumMod val="50000"/>
                  </a:schemeClr>
                </a:solidFill>
              </a:rPr>
              <a:t> Solutions </a:t>
            </a:r>
            <a:r>
              <a:rPr lang="en-US" sz="5400" b="1" dirty="0">
                <a:solidFill>
                  <a:schemeClr val="bg1">
                    <a:lumMod val="50000"/>
                  </a:schemeClr>
                </a:solidFill>
              </a:rPr>
              <a:t>(continuation of education)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6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6000" b="1" dirty="0">
                <a:solidFill>
                  <a:srgbClr val="00B050"/>
                </a:solidFill>
              </a:rPr>
              <a:t>New Normal </a:t>
            </a:r>
            <a:r>
              <a:rPr lang="en-US" sz="6000" b="1" dirty="0">
                <a:solidFill>
                  <a:schemeClr val="bg1">
                    <a:lumMod val="50000"/>
                  </a:schemeClr>
                </a:solidFill>
              </a:rPr>
              <a:t>for Out of School Children and Youth (OOSCY)</a:t>
            </a:r>
            <a:endParaRPr sz="6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61EE-3F87-428D-AE43-A353A2C6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93" y="0"/>
            <a:ext cx="10515600" cy="892175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Global Damages (Education)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2B22-CC2B-4E84-8068-A0C715DC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26" y="1468004"/>
            <a:ext cx="11007437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1.6 billion students 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</a:rPr>
              <a:t>are/were at home in 192 countries for 2-4 months (UNESCO)</a:t>
            </a:r>
          </a:p>
          <a:p>
            <a:endParaRPr lang="en-GB" sz="3600" dirty="0"/>
          </a:p>
          <a:p>
            <a:r>
              <a:rPr lang="en-GB" sz="3600" b="1" dirty="0">
                <a:solidFill>
                  <a:srgbClr val="FF0000"/>
                </a:solidFill>
              </a:rPr>
              <a:t>500 million students 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</a:rPr>
              <a:t>were excluded from any educational provision (UNESCO)</a:t>
            </a:r>
          </a:p>
          <a:p>
            <a:endParaRPr lang="en-GB" sz="3600" dirty="0"/>
          </a:p>
          <a:p>
            <a:r>
              <a:rPr lang="en-GB" sz="3600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40 per cent 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</a:rPr>
              <a:t>of low- and lower-middle-income countries have not supported learners at risk of exclusion during the Covid-19 pandemic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5354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61EE-3F87-428D-AE43-A353A2C6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5" y="165100"/>
            <a:ext cx="10515600" cy="892175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+mn-lt"/>
              </a:rPr>
              <a:t>Regional Damages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2B22-CC2B-4E84-8068-A0C715DC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705" y="1300783"/>
            <a:ext cx="10924309" cy="4351338"/>
          </a:xfrm>
        </p:spPr>
        <p:txBody>
          <a:bodyPr>
            <a:normAutofit fontScale="92500" lnSpcReduction="20000"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More than 130 million students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are/were at home in 11 countries (SEA)</a:t>
            </a:r>
          </a:p>
          <a:p>
            <a:endParaRPr lang="en-GB" sz="3200" dirty="0"/>
          </a:p>
          <a:p>
            <a:r>
              <a:rPr lang="en-GB" sz="3200" dirty="0"/>
              <a:t> </a:t>
            </a:r>
            <a:r>
              <a:rPr lang="en-GB" sz="3200" b="1" dirty="0">
                <a:solidFill>
                  <a:srgbClr val="FF0000"/>
                </a:solidFill>
              </a:rPr>
              <a:t>40-50 million students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were excluded from any educational provision* (roughly estimated,, SEA)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Economic Impact Could Reach </a:t>
            </a:r>
            <a:r>
              <a:rPr lang="en-US" sz="3200" b="1" dirty="0">
                <a:solidFill>
                  <a:srgbClr val="FF0000"/>
                </a:solidFill>
              </a:rPr>
              <a:t>$253 Billion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in Southeast Asia, says ADB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The coronavirus is threatening the livelihoods of </a:t>
            </a:r>
            <a:r>
              <a:rPr lang="en-US" sz="3200" b="1" dirty="0">
                <a:solidFill>
                  <a:srgbClr val="FF0000"/>
                </a:solidFill>
              </a:rPr>
              <a:t>600 million children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in South Asia (UNICEF report)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7555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3624002" y="1459810"/>
            <a:ext cx="2156689" cy="3953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i="1" dirty="0">
                <a:solidFill>
                  <a:schemeClr val="tx1"/>
                </a:solidFill>
              </a:rPr>
              <a:t>Upper Secondary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9023110" y="6499931"/>
            <a:ext cx="2577205" cy="35806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Source: UIS Database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5E9BD9D-290E-41A5-A8DB-DB36AA8628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88375"/>
              </p:ext>
            </p:extLst>
          </p:nvPr>
        </p:nvGraphicFramePr>
        <p:xfrm>
          <a:off x="228600" y="906977"/>
          <a:ext cx="11958377" cy="5247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3624002" y="3492124"/>
            <a:ext cx="2156689" cy="3953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i="1" dirty="0">
                <a:solidFill>
                  <a:schemeClr val="tx1"/>
                </a:solidFill>
              </a:rPr>
              <a:t>Lower Secondary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3939312" y="5201475"/>
            <a:ext cx="2156689" cy="3953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i="1" dirty="0">
                <a:solidFill>
                  <a:schemeClr val="tx1"/>
                </a:solidFill>
              </a:rPr>
              <a:t>Primary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91174" y="1070371"/>
            <a:ext cx="18125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Total   </a:t>
            </a:r>
            <a:r>
              <a:rPr lang="en-US" sz="3200" b="1" dirty="0">
                <a:solidFill>
                  <a:schemeClr val="accent1"/>
                </a:solidFill>
              </a:rPr>
              <a:t>Male</a:t>
            </a:r>
            <a:r>
              <a:rPr lang="en-US" sz="3200" b="1" dirty="0"/>
              <a:t>   </a:t>
            </a:r>
            <a:r>
              <a:rPr lang="en-US" sz="3200" b="1" dirty="0">
                <a:solidFill>
                  <a:srgbClr val="FF0000"/>
                </a:solidFill>
              </a:rPr>
              <a:t>Female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-292890" y="-11961"/>
            <a:ext cx="12479867" cy="76147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>
                <a:solidFill>
                  <a:schemeClr val="bg1">
                    <a:lumMod val="50000"/>
                  </a:schemeClr>
                </a:solidFill>
              </a:rPr>
              <a:t>OOSC (%) by age group and sex:  Southeast Asia (2000-2016)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48DC7DB-4291-4B44-8825-9B7FEE3F289A}"/>
              </a:ext>
            </a:extLst>
          </p:cNvPr>
          <p:cNvSpPr txBox="1">
            <a:spLocks/>
          </p:cNvSpPr>
          <p:nvPr/>
        </p:nvSpPr>
        <p:spPr>
          <a:xfrm rot="19465373">
            <a:off x="1427982" y="2753308"/>
            <a:ext cx="9336039" cy="10896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rgbClr val="00B050"/>
                </a:solidFill>
                <a:latin typeface="+mn-lt"/>
              </a:rPr>
              <a:t>What will happen these trends? </a:t>
            </a:r>
          </a:p>
        </p:txBody>
      </p:sp>
    </p:spTree>
    <p:extLst>
      <p:ext uri="{BB962C8B-B14F-4D97-AF65-F5344CB8AC3E}">
        <p14:creationId xmlns:p14="http://schemas.microsoft.com/office/powerpoint/2010/main" val="241696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61EE-3F87-428D-AE43-A353A2C6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B050"/>
                </a:solidFill>
                <a:latin typeface="+mn-lt"/>
              </a:rPr>
              <a:t>Students from low income families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2B22-CC2B-4E84-8068-A0C715DCB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242" y="1205098"/>
            <a:ext cx="11355572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Delivery of </a:t>
            </a:r>
            <a:r>
              <a:rPr lang="en-GB" sz="3200" b="1" dirty="0">
                <a:solidFill>
                  <a:srgbClr val="FF0000"/>
                </a:solidFill>
              </a:rPr>
              <a:t>Learning Packages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and Home visits of Teachers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>
                <a:solidFill>
                  <a:srgbClr val="FF0000"/>
                </a:solidFill>
              </a:rPr>
              <a:t>TV and Radio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Programmes ( followed with some interactions )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>
                <a:solidFill>
                  <a:srgbClr val="FF0000"/>
                </a:solidFill>
              </a:rPr>
              <a:t>2G Mobile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Communication among teachers and parents/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>
                <a:solidFill>
                  <a:srgbClr val="FF0000"/>
                </a:solidFill>
              </a:rPr>
              <a:t>Lending</a:t>
            </a:r>
            <a:r>
              <a:rPr lang="en-GB" sz="3200" dirty="0">
                <a:solidFill>
                  <a:srgbClr val="FF0000"/>
                </a:solidFill>
              </a:rPr>
              <a:t> PC, Tablets and </a:t>
            </a:r>
            <a:r>
              <a:rPr lang="en-GB" sz="3200" dirty="0" err="1">
                <a:solidFill>
                  <a:srgbClr val="FF0000"/>
                </a:solidFill>
              </a:rPr>
              <a:t>Wifi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by local governments or private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Hardware</a:t>
            </a:r>
            <a:r>
              <a:rPr lang="en-GB" sz="3200" dirty="0"/>
              <a:t> </a:t>
            </a:r>
            <a:r>
              <a:rPr lang="en-GB" sz="3200" b="1" dirty="0">
                <a:solidFill>
                  <a:srgbClr val="FF0000"/>
                </a:solidFill>
              </a:rPr>
              <a:t>donated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by private sectors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>
                <a:solidFill>
                  <a:srgbClr val="FF0000"/>
                </a:solidFill>
              </a:rPr>
              <a:t>Sharing one tablet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with 4 students (small group) 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  <a:p>
            <a:pPr marL="514350" indent="-514350">
              <a:buFont typeface="+mj-lt"/>
              <a:buAutoNum type="arabicPeriod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6070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61EE-3F87-428D-AE43-A353A2C6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4691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B050"/>
                </a:solidFill>
                <a:latin typeface="+mn-lt"/>
              </a:rPr>
              <a:t>Students/children with disability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5952A8-B4A4-2741-B06D-EDD11745BE16}"/>
              </a:ext>
            </a:extLst>
          </p:cNvPr>
          <p:cNvSpPr txBox="1">
            <a:spLocks/>
          </p:cNvSpPr>
          <p:nvPr/>
        </p:nvSpPr>
        <p:spPr>
          <a:xfrm>
            <a:off x="264041" y="1325563"/>
            <a:ext cx="1145303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Assess </a:t>
            </a: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accommodations</a:t>
            </a:r>
            <a:r>
              <a:rPr lang="en-GB" sz="40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Utilize</a:t>
            </a:r>
            <a:r>
              <a:rPr lang="en-GB" sz="4000" dirty="0"/>
              <a:t> </a:t>
            </a:r>
            <a:r>
              <a:rPr lang="en-GB" sz="4000" b="1" dirty="0">
                <a:solidFill>
                  <a:srgbClr val="FF0000"/>
                </a:solidFill>
              </a:rPr>
              <a:t>universal design for learning </a:t>
            </a: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and apply </a:t>
            </a:r>
            <a:r>
              <a:rPr lang="en-GB" sz="4000" b="1" dirty="0">
                <a:solidFill>
                  <a:srgbClr val="FF0000"/>
                </a:solidFill>
              </a:rPr>
              <a:t>IEP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Implement the </a:t>
            </a:r>
            <a:r>
              <a:rPr lang="en-GB" sz="4000" b="1" dirty="0">
                <a:solidFill>
                  <a:srgbClr val="FF0000"/>
                </a:solidFill>
              </a:rPr>
              <a:t>project-based learning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Apply</a:t>
            </a:r>
            <a:r>
              <a:rPr lang="en-GB" sz="4000" dirty="0"/>
              <a:t> </a:t>
            </a:r>
            <a:r>
              <a:rPr lang="en-GB" sz="4000" b="1" dirty="0">
                <a:solidFill>
                  <a:srgbClr val="FF0000"/>
                </a:solidFill>
              </a:rPr>
              <a:t>assistive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Support</a:t>
            </a:r>
            <a:r>
              <a:rPr lang="en-GB" sz="4000" dirty="0"/>
              <a:t> </a:t>
            </a:r>
            <a:r>
              <a:rPr lang="en-GB" sz="4000" b="1" dirty="0">
                <a:solidFill>
                  <a:srgbClr val="FF0000"/>
                </a:solidFill>
              </a:rPr>
              <a:t>teachers, parents and care-givers </a:t>
            </a:r>
          </a:p>
          <a:p>
            <a:pPr marL="514350" indent="-514350">
              <a:buFont typeface="+mj-lt"/>
              <a:buAutoNum type="arabicPeriod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9350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622F0-7635-AE4F-8A5D-448BA6E4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42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+mn-lt"/>
              </a:rPr>
              <a:t>Migrant/Refugee Children </a:t>
            </a:r>
            <a:endParaRPr sz="4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1764B0-766C-3447-9FDD-D672F795A603}"/>
              </a:ext>
            </a:extLst>
          </p:cNvPr>
          <p:cNvSpPr txBox="1">
            <a:spLocks/>
          </p:cNvSpPr>
          <p:nvPr/>
        </p:nvSpPr>
        <p:spPr>
          <a:xfrm>
            <a:off x="264042" y="1538214"/>
            <a:ext cx="1145303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Promote</a:t>
            </a:r>
            <a:r>
              <a:rPr lang="en-GB" sz="4000" b="1" dirty="0"/>
              <a:t> </a:t>
            </a:r>
            <a:r>
              <a:rPr lang="en-GB" sz="4000" b="1" dirty="0">
                <a:solidFill>
                  <a:srgbClr val="FF0000"/>
                </a:solidFill>
              </a:rPr>
              <a:t>alternative/NFE equivalency programme</a:t>
            </a:r>
            <a:endParaRPr lang="en-GB" sz="4000" dirty="0"/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Implement </a:t>
            </a:r>
            <a:r>
              <a:rPr lang="en-GB" sz="4000" b="1" dirty="0">
                <a:solidFill>
                  <a:srgbClr val="FF0000"/>
                </a:solidFill>
              </a:rPr>
              <a:t>self learning programmes </a:t>
            </a: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at home / CLC</a:t>
            </a:r>
            <a:endParaRPr lang="en-GB" sz="4000" b="1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Develop the </a:t>
            </a:r>
            <a:r>
              <a:rPr lang="en-GB" sz="4000" b="1" dirty="0">
                <a:solidFill>
                  <a:srgbClr val="FF0000"/>
                </a:solidFill>
              </a:rPr>
              <a:t>digital platform </a:t>
            </a: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or use the platform of the</a:t>
            </a:r>
            <a:r>
              <a:rPr lang="en-GB" sz="4000" dirty="0"/>
              <a:t> </a:t>
            </a:r>
            <a:r>
              <a:rPr lang="en-GB" sz="4000" b="1" dirty="0">
                <a:solidFill>
                  <a:srgbClr val="FF0000"/>
                </a:solidFill>
              </a:rPr>
              <a:t>country of origin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Sharing one tablet </a:t>
            </a:r>
            <a:r>
              <a:rPr lang="en-GB" sz="4000" dirty="0">
                <a:solidFill>
                  <a:schemeClr val="bg1">
                    <a:lumMod val="50000"/>
                  </a:schemeClr>
                </a:solidFill>
              </a:rPr>
              <a:t>with 4 students (small group) </a:t>
            </a:r>
          </a:p>
          <a:p>
            <a:pPr marL="514350" indent="-514350">
              <a:buFont typeface="+mj-lt"/>
              <a:buAutoNum type="arabicPeriod"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75061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0D4B1-F0C4-4244-8ED5-646A8AC10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27441"/>
            <a:ext cx="12029206" cy="886691"/>
          </a:xfrm>
        </p:spPr>
        <p:txBody>
          <a:bodyPr>
            <a:normAutofit/>
          </a:bodyPr>
          <a:lstStyle/>
          <a:p>
            <a:r>
              <a:rPr lang="en-US" altLang="ja-JP" sz="4800" b="1" dirty="0">
                <a:solidFill>
                  <a:srgbClr val="00B050"/>
                </a:solidFill>
                <a:latin typeface="+mn-lt"/>
              </a:rPr>
              <a:t>Built Back Better with New Normal for OOSC</a:t>
            </a:r>
            <a:endParaRPr sz="4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13DF-0058-1C4F-9776-73982F179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76" y="1456160"/>
            <a:ext cx="11367656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More </a:t>
            </a:r>
            <a:r>
              <a:rPr lang="en-US" sz="4000" b="1" dirty="0">
                <a:solidFill>
                  <a:srgbClr val="FF0000"/>
                </a:solidFill>
              </a:rPr>
              <a:t>online contents </a:t>
            </a: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available for them 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Mindset</a:t>
            </a: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 Changes </a:t>
            </a:r>
          </a:p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Humanizing education through ICT /</a:t>
            </a:r>
            <a:r>
              <a:rPr lang="en-US" sz="4000" b="1" dirty="0">
                <a:solidFill>
                  <a:srgbClr val="FF0000"/>
                </a:solidFill>
              </a:rPr>
              <a:t>Personalized curriculum </a:t>
            </a: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and approaches </a:t>
            </a:r>
          </a:p>
          <a:p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More </a:t>
            </a:r>
            <a:r>
              <a:rPr lang="en-US" sz="4000" b="1" dirty="0">
                <a:solidFill>
                  <a:srgbClr val="FF0000"/>
                </a:solidFill>
              </a:rPr>
              <a:t>connections </a:t>
            </a:r>
            <a:r>
              <a:rPr lang="en-US" sz="4000" dirty="0">
                <a:solidFill>
                  <a:schemeClr val="bg1">
                    <a:lumMod val="50000"/>
                  </a:schemeClr>
                </a:solidFill>
              </a:rPr>
              <a:t>between teachers and students 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Local partnerships  </a:t>
            </a:r>
          </a:p>
          <a:p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sz="4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94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387</Words>
  <Application>Microsoft Macintosh PowerPoint</Application>
  <PresentationFormat>Widescreen</PresentationFormat>
  <Paragraphs>67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游ゴシック Light</vt:lpstr>
      <vt:lpstr>Arial</vt:lpstr>
      <vt:lpstr>Calibri</vt:lpstr>
      <vt:lpstr>Calibri Light</vt:lpstr>
      <vt:lpstr>Office Theme</vt:lpstr>
      <vt:lpstr>Reaching the Unreached during and Post COVID 19</vt:lpstr>
      <vt:lpstr>Key Contents </vt:lpstr>
      <vt:lpstr>Global Damages (Education) </vt:lpstr>
      <vt:lpstr>Regional Damages </vt:lpstr>
      <vt:lpstr>PowerPoint Presentation</vt:lpstr>
      <vt:lpstr>Students from low income families</vt:lpstr>
      <vt:lpstr>Students/children with disability</vt:lpstr>
      <vt:lpstr>Migrant/Refugee Children </vt:lpstr>
      <vt:lpstr>Built Back Better with New Normal for OOSC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asdawwqewe3e3awe3e34qwqd23e</dc:title>
  <dc:creator>Mr.M 9</dc:creator>
  <cp:lastModifiedBy>Miyazawa, Ichiro</cp:lastModifiedBy>
  <cp:revision>35</cp:revision>
  <dcterms:created xsi:type="dcterms:W3CDTF">2020-06-22T06:57:22Z</dcterms:created>
  <dcterms:modified xsi:type="dcterms:W3CDTF">2020-06-29T10:43:18Z</dcterms:modified>
</cp:coreProperties>
</file>