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7" r:id="rId4"/>
    <p:sldId id="260" r:id="rId5"/>
    <p:sldId id="271" r:id="rId6"/>
    <p:sldId id="264" r:id="rId7"/>
    <p:sldId id="265" r:id="rId8"/>
    <p:sldId id="269" r:id="rId9"/>
    <p:sldId id="270" r:id="rId10"/>
    <p:sldId id="261" r:id="rId11"/>
    <p:sldId id="263"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600"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FB04-CD7D-432E-924A-253D8167BBD8}"/>
              </a:ext>
            </a:extLst>
          </p:cNvPr>
          <p:cNvSpPr>
            <a:spLocks noGrp="1"/>
          </p:cNvSpPr>
          <p:nvPr>
            <p:ph type="ctrTitle"/>
          </p:nvPr>
        </p:nvSpPr>
        <p:spPr>
          <a:xfrm>
            <a:off x="4719484" y="1473255"/>
            <a:ext cx="7472516" cy="3911489"/>
          </a:xfrm>
        </p:spPr>
        <p:txBody>
          <a:bodyPr anchor="ctr"/>
          <a:lstStyle>
            <a:lvl1pPr algn="ctr">
              <a:defRPr sz="60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A46E616-EBCD-4D59-91E9-971E7723CCCF}"/>
              </a:ext>
            </a:extLst>
          </p:cNvPr>
          <p:cNvSpPr>
            <a:spLocks noGrp="1"/>
          </p:cNvSpPr>
          <p:nvPr>
            <p:ph type="subTitle" idx="1"/>
          </p:nvPr>
        </p:nvSpPr>
        <p:spPr>
          <a:xfrm>
            <a:off x="4719484" y="6150079"/>
            <a:ext cx="7472516" cy="70792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7486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9FAD-73B6-4D8D-B44E-B9C5874585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8B6EE7-D0DE-4DFF-A697-CFA34BCDB0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058C17-9BAD-4E2F-870B-52A42928A040}"/>
              </a:ext>
            </a:extLst>
          </p:cNvPr>
          <p:cNvSpPr>
            <a:spLocks noGrp="1"/>
          </p:cNvSpPr>
          <p:nvPr>
            <p:ph type="dt" sz="half" idx="10"/>
          </p:nvPr>
        </p:nvSpPr>
        <p:spPr/>
        <p:txBody>
          <a:bodyPr/>
          <a:lstStyle/>
          <a:p>
            <a:fld id="{DC41F45E-DB72-4042-AF29-A5F5D2754E13}" type="datetimeFigureOut">
              <a:rPr lang="en-GB" smtClean="0"/>
              <a:t>28/06/2020</a:t>
            </a:fld>
            <a:endParaRPr lang="en-GB"/>
          </a:p>
        </p:txBody>
      </p:sp>
      <p:sp>
        <p:nvSpPr>
          <p:cNvPr id="5" name="Footer Placeholder 4">
            <a:extLst>
              <a:ext uri="{FF2B5EF4-FFF2-40B4-BE49-F238E27FC236}">
                <a16:creationId xmlns:a16="http://schemas.microsoft.com/office/drawing/2014/main" id="{81E47EEA-EB83-4774-840F-6D2862FF48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016D7C-8831-4027-9AF3-4E7A349B8E95}"/>
              </a:ext>
            </a:extLst>
          </p:cNvPr>
          <p:cNvSpPr>
            <a:spLocks noGrp="1"/>
          </p:cNvSpPr>
          <p:nvPr>
            <p:ph type="sldNum" sz="quarter" idx="12"/>
          </p:nvPr>
        </p:nvSpPr>
        <p:spPr/>
        <p:txBody>
          <a:bodyPr/>
          <a:lstStyle/>
          <a:p>
            <a:fld id="{ED3167FE-DD61-41EE-AF6F-15897C226B9B}" type="slidenum">
              <a:rPr lang="en-GB" smtClean="0"/>
              <a:t>‹#›</a:t>
            </a:fld>
            <a:endParaRPr lang="en-GB"/>
          </a:p>
        </p:txBody>
      </p:sp>
    </p:spTree>
    <p:extLst>
      <p:ext uri="{BB962C8B-B14F-4D97-AF65-F5344CB8AC3E}">
        <p14:creationId xmlns:p14="http://schemas.microsoft.com/office/powerpoint/2010/main" val="27247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0A8FE4-E962-4A13-8EAD-A8A4387CF4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48BCAC-EEEC-4D92-8C69-706DF1BE1C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53735F-3FBD-4950-B02A-B93687A33027}"/>
              </a:ext>
            </a:extLst>
          </p:cNvPr>
          <p:cNvSpPr>
            <a:spLocks noGrp="1"/>
          </p:cNvSpPr>
          <p:nvPr>
            <p:ph type="dt" sz="half" idx="10"/>
          </p:nvPr>
        </p:nvSpPr>
        <p:spPr/>
        <p:txBody>
          <a:bodyPr/>
          <a:lstStyle/>
          <a:p>
            <a:fld id="{DC41F45E-DB72-4042-AF29-A5F5D2754E13}" type="datetimeFigureOut">
              <a:rPr lang="en-GB" smtClean="0"/>
              <a:t>28/06/2020</a:t>
            </a:fld>
            <a:endParaRPr lang="en-GB"/>
          </a:p>
        </p:txBody>
      </p:sp>
      <p:sp>
        <p:nvSpPr>
          <p:cNvPr id="5" name="Footer Placeholder 4">
            <a:extLst>
              <a:ext uri="{FF2B5EF4-FFF2-40B4-BE49-F238E27FC236}">
                <a16:creationId xmlns:a16="http://schemas.microsoft.com/office/drawing/2014/main" id="{5D0FAF3C-E2EC-47FD-8EF3-5BF1EA8BE6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F1EF8B-2B81-4990-9ADD-000FC1717B84}"/>
              </a:ext>
            </a:extLst>
          </p:cNvPr>
          <p:cNvSpPr>
            <a:spLocks noGrp="1"/>
          </p:cNvSpPr>
          <p:nvPr>
            <p:ph type="sldNum" sz="quarter" idx="12"/>
          </p:nvPr>
        </p:nvSpPr>
        <p:spPr/>
        <p:txBody>
          <a:bodyPr/>
          <a:lstStyle/>
          <a:p>
            <a:fld id="{ED3167FE-DD61-41EE-AF6F-15897C226B9B}" type="slidenum">
              <a:rPr lang="en-GB" smtClean="0"/>
              <a:t>‹#›</a:t>
            </a:fld>
            <a:endParaRPr lang="en-GB"/>
          </a:p>
        </p:txBody>
      </p:sp>
    </p:spTree>
    <p:extLst>
      <p:ext uri="{BB962C8B-B14F-4D97-AF65-F5344CB8AC3E}">
        <p14:creationId xmlns:p14="http://schemas.microsoft.com/office/powerpoint/2010/main" val="187182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A315-6885-44A4-ACB5-370B0501D1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E106DE-2ECC-409E-BB3B-5AA7FC5BDB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ADDB8F-D887-481B-AA14-03FC333F2916}"/>
              </a:ext>
            </a:extLst>
          </p:cNvPr>
          <p:cNvSpPr>
            <a:spLocks noGrp="1"/>
          </p:cNvSpPr>
          <p:nvPr>
            <p:ph type="dt" sz="half" idx="10"/>
          </p:nvPr>
        </p:nvSpPr>
        <p:spPr/>
        <p:txBody>
          <a:bodyPr/>
          <a:lstStyle/>
          <a:p>
            <a:fld id="{DC41F45E-DB72-4042-AF29-A5F5D2754E13}" type="datetimeFigureOut">
              <a:rPr lang="en-GB" smtClean="0"/>
              <a:t>28/06/2020</a:t>
            </a:fld>
            <a:endParaRPr lang="en-GB"/>
          </a:p>
        </p:txBody>
      </p:sp>
      <p:sp>
        <p:nvSpPr>
          <p:cNvPr id="5" name="Footer Placeholder 4">
            <a:extLst>
              <a:ext uri="{FF2B5EF4-FFF2-40B4-BE49-F238E27FC236}">
                <a16:creationId xmlns:a16="http://schemas.microsoft.com/office/drawing/2014/main" id="{FD4492A0-BF02-4260-9520-A5FB4DFEB0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5DC27E-A550-4205-8860-38F7A152320B}"/>
              </a:ext>
            </a:extLst>
          </p:cNvPr>
          <p:cNvSpPr>
            <a:spLocks noGrp="1"/>
          </p:cNvSpPr>
          <p:nvPr>
            <p:ph type="sldNum" sz="quarter" idx="12"/>
          </p:nvPr>
        </p:nvSpPr>
        <p:spPr/>
        <p:txBody>
          <a:bodyPr/>
          <a:lstStyle/>
          <a:p>
            <a:fld id="{ED3167FE-DD61-41EE-AF6F-15897C226B9B}" type="slidenum">
              <a:rPr lang="en-GB" smtClean="0"/>
              <a:t>‹#›</a:t>
            </a:fld>
            <a:endParaRPr lang="en-GB"/>
          </a:p>
        </p:txBody>
      </p:sp>
    </p:spTree>
    <p:extLst>
      <p:ext uri="{BB962C8B-B14F-4D97-AF65-F5344CB8AC3E}">
        <p14:creationId xmlns:p14="http://schemas.microsoft.com/office/powerpoint/2010/main" val="297800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19BD-18A6-48D6-A692-6718FF440D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FA2C19-EAC4-45F9-8C37-434A0E9277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7A9F78-D513-4EB4-B435-D49B91D5825B}"/>
              </a:ext>
            </a:extLst>
          </p:cNvPr>
          <p:cNvSpPr>
            <a:spLocks noGrp="1"/>
          </p:cNvSpPr>
          <p:nvPr>
            <p:ph type="dt" sz="half" idx="10"/>
          </p:nvPr>
        </p:nvSpPr>
        <p:spPr/>
        <p:txBody>
          <a:bodyPr/>
          <a:lstStyle/>
          <a:p>
            <a:fld id="{DC41F45E-DB72-4042-AF29-A5F5D2754E13}" type="datetimeFigureOut">
              <a:rPr lang="en-GB" smtClean="0"/>
              <a:t>28/06/2020</a:t>
            </a:fld>
            <a:endParaRPr lang="en-GB"/>
          </a:p>
        </p:txBody>
      </p:sp>
      <p:sp>
        <p:nvSpPr>
          <p:cNvPr id="5" name="Footer Placeholder 4">
            <a:extLst>
              <a:ext uri="{FF2B5EF4-FFF2-40B4-BE49-F238E27FC236}">
                <a16:creationId xmlns:a16="http://schemas.microsoft.com/office/drawing/2014/main" id="{8CFEFED9-2509-4FF1-9750-0AEB911793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F81B12-EADC-4E6E-8B5A-83469F260591}"/>
              </a:ext>
            </a:extLst>
          </p:cNvPr>
          <p:cNvSpPr>
            <a:spLocks noGrp="1"/>
          </p:cNvSpPr>
          <p:nvPr>
            <p:ph type="sldNum" sz="quarter" idx="12"/>
          </p:nvPr>
        </p:nvSpPr>
        <p:spPr/>
        <p:txBody>
          <a:bodyPr/>
          <a:lstStyle/>
          <a:p>
            <a:fld id="{ED3167FE-DD61-41EE-AF6F-15897C226B9B}" type="slidenum">
              <a:rPr lang="en-GB" smtClean="0"/>
              <a:t>‹#›</a:t>
            </a:fld>
            <a:endParaRPr lang="en-GB"/>
          </a:p>
        </p:txBody>
      </p:sp>
    </p:spTree>
    <p:extLst>
      <p:ext uri="{BB962C8B-B14F-4D97-AF65-F5344CB8AC3E}">
        <p14:creationId xmlns:p14="http://schemas.microsoft.com/office/powerpoint/2010/main" val="234791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D423-D78C-4FCA-A369-6D1186F54C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A5D10E-26CB-4FDA-9A4D-333550E253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E90BAE-D3C1-4466-8523-ADCB16924D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705C1F-D66E-4136-B4C6-6E29D0FF2BC2}"/>
              </a:ext>
            </a:extLst>
          </p:cNvPr>
          <p:cNvSpPr>
            <a:spLocks noGrp="1"/>
          </p:cNvSpPr>
          <p:nvPr>
            <p:ph type="dt" sz="half" idx="10"/>
          </p:nvPr>
        </p:nvSpPr>
        <p:spPr/>
        <p:txBody>
          <a:bodyPr/>
          <a:lstStyle/>
          <a:p>
            <a:fld id="{DC41F45E-DB72-4042-AF29-A5F5D2754E13}" type="datetimeFigureOut">
              <a:rPr lang="en-GB" smtClean="0"/>
              <a:t>28/06/2020</a:t>
            </a:fld>
            <a:endParaRPr lang="en-GB"/>
          </a:p>
        </p:txBody>
      </p:sp>
      <p:sp>
        <p:nvSpPr>
          <p:cNvPr id="6" name="Footer Placeholder 5">
            <a:extLst>
              <a:ext uri="{FF2B5EF4-FFF2-40B4-BE49-F238E27FC236}">
                <a16:creationId xmlns:a16="http://schemas.microsoft.com/office/drawing/2014/main" id="{D9CDB211-19BB-47A6-AAF1-BB2C48DDBF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81DBB1-15B5-4B98-B554-F2EE93493AF4}"/>
              </a:ext>
            </a:extLst>
          </p:cNvPr>
          <p:cNvSpPr>
            <a:spLocks noGrp="1"/>
          </p:cNvSpPr>
          <p:nvPr>
            <p:ph type="sldNum" sz="quarter" idx="12"/>
          </p:nvPr>
        </p:nvSpPr>
        <p:spPr/>
        <p:txBody>
          <a:bodyPr/>
          <a:lstStyle/>
          <a:p>
            <a:fld id="{ED3167FE-DD61-41EE-AF6F-15897C226B9B}" type="slidenum">
              <a:rPr lang="en-GB" smtClean="0"/>
              <a:t>‹#›</a:t>
            </a:fld>
            <a:endParaRPr lang="en-GB"/>
          </a:p>
        </p:txBody>
      </p:sp>
    </p:spTree>
    <p:extLst>
      <p:ext uri="{BB962C8B-B14F-4D97-AF65-F5344CB8AC3E}">
        <p14:creationId xmlns:p14="http://schemas.microsoft.com/office/powerpoint/2010/main" val="385894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9086C-B6B8-467E-8D10-08E40AB291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97161-EDE5-440E-80E5-7192A44EF2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F0496-B7EF-4F64-A1E2-B2B9DE6D88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5F6AE5-4AD7-4882-8D37-60A008075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DA22A1-C583-4C76-8E2D-407003D150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19AED4-082B-45BD-8254-3D8E6A1208F7}"/>
              </a:ext>
            </a:extLst>
          </p:cNvPr>
          <p:cNvSpPr>
            <a:spLocks noGrp="1"/>
          </p:cNvSpPr>
          <p:nvPr>
            <p:ph type="dt" sz="half" idx="10"/>
          </p:nvPr>
        </p:nvSpPr>
        <p:spPr/>
        <p:txBody>
          <a:bodyPr/>
          <a:lstStyle/>
          <a:p>
            <a:fld id="{DC41F45E-DB72-4042-AF29-A5F5D2754E13}" type="datetimeFigureOut">
              <a:rPr lang="en-GB" smtClean="0"/>
              <a:t>28/06/2020</a:t>
            </a:fld>
            <a:endParaRPr lang="en-GB"/>
          </a:p>
        </p:txBody>
      </p:sp>
      <p:sp>
        <p:nvSpPr>
          <p:cNvPr id="8" name="Footer Placeholder 7">
            <a:extLst>
              <a:ext uri="{FF2B5EF4-FFF2-40B4-BE49-F238E27FC236}">
                <a16:creationId xmlns:a16="http://schemas.microsoft.com/office/drawing/2014/main" id="{B7CDB835-7208-4BFB-8292-099F469EEE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565DC4-9805-40E9-BABB-20AF4F0D27FA}"/>
              </a:ext>
            </a:extLst>
          </p:cNvPr>
          <p:cNvSpPr>
            <a:spLocks noGrp="1"/>
          </p:cNvSpPr>
          <p:nvPr>
            <p:ph type="sldNum" sz="quarter" idx="12"/>
          </p:nvPr>
        </p:nvSpPr>
        <p:spPr/>
        <p:txBody>
          <a:bodyPr/>
          <a:lstStyle/>
          <a:p>
            <a:fld id="{ED3167FE-DD61-41EE-AF6F-15897C226B9B}" type="slidenum">
              <a:rPr lang="en-GB" smtClean="0"/>
              <a:t>‹#›</a:t>
            </a:fld>
            <a:endParaRPr lang="en-GB"/>
          </a:p>
        </p:txBody>
      </p:sp>
    </p:spTree>
    <p:extLst>
      <p:ext uri="{BB962C8B-B14F-4D97-AF65-F5344CB8AC3E}">
        <p14:creationId xmlns:p14="http://schemas.microsoft.com/office/powerpoint/2010/main" val="83292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7592-4B8C-4CA6-BDD8-0119164D44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C956FB-91CB-4E99-8BFF-04A0151F7DF9}"/>
              </a:ext>
            </a:extLst>
          </p:cNvPr>
          <p:cNvSpPr>
            <a:spLocks noGrp="1"/>
          </p:cNvSpPr>
          <p:nvPr>
            <p:ph type="dt" sz="half" idx="10"/>
          </p:nvPr>
        </p:nvSpPr>
        <p:spPr/>
        <p:txBody>
          <a:bodyPr/>
          <a:lstStyle/>
          <a:p>
            <a:fld id="{DC41F45E-DB72-4042-AF29-A5F5D2754E13}" type="datetimeFigureOut">
              <a:rPr lang="en-GB" smtClean="0"/>
              <a:t>28/06/2020</a:t>
            </a:fld>
            <a:endParaRPr lang="en-GB"/>
          </a:p>
        </p:txBody>
      </p:sp>
      <p:sp>
        <p:nvSpPr>
          <p:cNvPr id="4" name="Footer Placeholder 3">
            <a:extLst>
              <a:ext uri="{FF2B5EF4-FFF2-40B4-BE49-F238E27FC236}">
                <a16:creationId xmlns:a16="http://schemas.microsoft.com/office/drawing/2014/main" id="{9500BED2-899E-41BB-BF1B-CD1C5962F7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182EA1-B55F-4F48-A22F-915B576F5ADA}"/>
              </a:ext>
            </a:extLst>
          </p:cNvPr>
          <p:cNvSpPr>
            <a:spLocks noGrp="1"/>
          </p:cNvSpPr>
          <p:nvPr>
            <p:ph type="sldNum" sz="quarter" idx="12"/>
          </p:nvPr>
        </p:nvSpPr>
        <p:spPr/>
        <p:txBody>
          <a:bodyPr/>
          <a:lstStyle/>
          <a:p>
            <a:fld id="{ED3167FE-DD61-41EE-AF6F-15897C226B9B}" type="slidenum">
              <a:rPr lang="en-GB" smtClean="0"/>
              <a:t>‹#›</a:t>
            </a:fld>
            <a:endParaRPr lang="en-GB"/>
          </a:p>
        </p:txBody>
      </p:sp>
    </p:spTree>
    <p:extLst>
      <p:ext uri="{BB962C8B-B14F-4D97-AF65-F5344CB8AC3E}">
        <p14:creationId xmlns:p14="http://schemas.microsoft.com/office/powerpoint/2010/main" val="372616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5E3ABC-7C62-4B3D-9D35-D91D1C77EB13}"/>
              </a:ext>
            </a:extLst>
          </p:cNvPr>
          <p:cNvSpPr>
            <a:spLocks noGrp="1"/>
          </p:cNvSpPr>
          <p:nvPr>
            <p:ph type="dt" sz="half" idx="10"/>
          </p:nvPr>
        </p:nvSpPr>
        <p:spPr/>
        <p:txBody>
          <a:bodyPr/>
          <a:lstStyle/>
          <a:p>
            <a:fld id="{DC41F45E-DB72-4042-AF29-A5F5D2754E13}" type="datetimeFigureOut">
              <a:rPr lang="en-GB" smtClean="0"/>
              <a:t>28/06/2020</a:t>
            </a:fld>
            <a:endParaRPr lang="en-GB"/>
          </a:p>
        </p:txBody>
      </p:sp>
      <p:sp>
        <p:nvSpPr>
          <p:cNvPr id="3" name="Footer Placeholder 2">
            <a:extLst>
              <a:ext uri="{FF2B5EF4-FFF2-40B4-BE49-F238E27FC236}">
                <a16:creationId xmlns:a16="http://schemas.microsoft.com/office/drawing/2014/main" id="{2F3EF61F-B4D3-48AA-A224-126D6617EB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9DF9C7-C2B5-4D2D-983D-8B63CC0BF3E7}"/>
              </a:ext>
            </a:extLst>
          </p:cNvPr>
          <p:cNvSpPr>
            <a:spLocks noGrp="1"/>
          </p:cNvSpPr>
          <p:nvPr>
            <p:ph type="sldNum" sz="quarter" idx="12"/>
          </p:nvPr>
        </p:nvSpPr>
        <p:spPr/>
        <p:txBody>
          <a:bodyPr/>
          <a:lstStyle/>
          <a:p>
            <a:fld id="{ED3167FE-DD61-41EE-AF6F-15897C226B9B}" type="slidenum">
              <a:rPr lang="en-GB" smtClean="0"/>
              <a:t>‹#›</a:t>
            </a:fld>
            <a:endParaRPr lang="en-GB"/>
          </a:p>
        </p:txBody>
      </p:sp>
    </p:spTree>
    <p:extLst>
      <p:ext uri="{BB962C8B-B14F-4D97-AF65-F5344CB8AC3E}">
        <p14:creationId xmlns:p14="http://schemas.microsoft.com/office/powerpoint/2010/main" val="207034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E7DD-BBFD-43BF-9D1C-554797AC3B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4EB335-AE06-4853-B699-F39A652BC0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9C4CA6-F18D-42CC-A4C1-8AF093A20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EFE920-7FD6-48C7-A005-B99A70BA4C99}"/>
              </a:ext>
            </a:extLst>
          </p:cNvPr>
          <p:cNvSpPr>
            <a:spLocks noGrp="1"/>
          </p:cNvSpPr>
          <p:nvPr>
            <p:ph type="dt" sz="half" idx="10"/>
          </p:nvPr>
        </p:nvSpPr>
        <p:spPr/>
        <p:txBody>
          <a:bodyPr/>
          <a:lstStyle/>
          <a:p>
            <a:fld id="{DC41F45E-DB72-4042-AF29-A5F5D2754E13}" type="datetimeFigureOut">
              <a:rPr lang="en-GB" smtClean="0"/>
              <a:t>28/06/2020</a:t>
            </a:fld>
            <a:endParaRPr lang="en-GB"/>
          </a:p>
        </p:txBody>
      </p:sp>
      <p:sp>
        <p:nvSpPr>
          <p:cNvPr id="6" name="Footer Placeholder 5">
            <a:extLst>
              <a:ext uri="{FF2B5EF4-FFF2-40B4-BE49-F238E27FC236}">
                <a16:creationId xmlns:a16="http://schemas.microsoft.com/office/drawing/2014/main" id="{D3784D72-D874-47AA-89B3-522E85E4AD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EF3592-1FA6-4764-97B4-A5ACE32AD091}"/>
              </a:ext>
            </a:extLst>
          </p:cNvPr>
          <p:cNvSpPr>
            <a:spLocks noGrp="1"/>
          </p:cNvSpPr>
          <p:nvPr>
            <p:ph type="sldNum" sz="quarter" idx="12"/>
          </p:nvPr>
        </p:nvSpPr>
        <p:spPr/>
        <p:txBody>
          <a:bodyPr/>
          <a:lstStyle/>
          <a:p>
            <a:fld id="{ED3167FE-DD61-41EE-AF6F-15897C226B9B}" type="slidenum">
              <a:rPr lang="en-GB" smtClean="0"/>
              <a:t>‹#›</a:t>
            </a:fld>
            <a:endParaRPr lang="en-GB"/>
          </a:p>
        </p:txBody>
      </p:sp>
    </p:spTree>
    <p:extLst>
      <p:ext uri="{BB962C8B-B14F-4D97-AF65-F5344CB8AC3E}">
        <p14:creationId xmlns:p14="http://schemas.microsoft.com/office/powerpoint/2010/main" val="367091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7CD6-8B28-43AF-9433-6885797F34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52392E-C01C-476F-BDBC-505D21B9B9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540D9C-6898-400D-BEB0-EF2F77BFB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9B5F90-0F99-4612-A9AD-7AC88301D9E4}"/>
              </a:ext>
            </a:extLst>
          </p:cNvPr>
          <p:cNvSpPr>
            <a:spLocks noGrp="1"/>
          </p:cNvSpPr>
          <p:nvPr>
            <p:ph type="dt" sz="half" idx="10"/>
          </p:nvPr>
        </p:nvSpPr>
        <p:spPr/>
        <p:txBody>
          <a:bodyPr/>
          <a:lstStyle/>
          <a:p>
            <a:fld id="{DC41F45E-DB72-4042-AF29-A5F5D2754E13}" type="datetimeFigureOut">
              <a:rPr lang="en-GB" smtClean="0"/>
              <a:t>28/06/2020</a:t>
            </a:fld>
            <a:endParaRPr lang="en-GB"/>
          </a:p>
        </p:txBody>
      </p:sp>
      <p:sp>
        <p:nvSpPr>
          <p:cNvPr id="6" name="Footer Placeholder 5">
            <a:extLst>
              <a:ext uri="{FF2B5EF4-FFF2-40B4-BE49-F238E27FC236}">
                <a16:creationId xmlns:a16="http://schemas.microsoft.com/office/drawing/2014/main" id="{F8EF155C-5B19-4D54-ABF7-19733C5E06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A5C6AC-F8D6-45CD-86F5-9DBF42E5389E}"/>
              </a:ext>
            </a:extLst>
          </p:cNvPr>
          <p:cNvSpPr>
            <a:spLocks noGrp="1"/>
          </p:cNvSpPr>
          <p:nvPr>
            <p:ph type="sldNum" sz="quarter" idx="12"/>
          </p:nvPr>
        </p:nvSpPr>
        <p:spPr/>
        <p:txBody>
          <a:bodyPr/>
          <a:lstStyle/>
          <a:p>
            <a:fld id="{ED3167FE-DD61-41EE-AF6F-15897C226B9B}" type="slidenum">
              <a:rPr lang="en-GB" smtClean="0"/>
              <a:t>‹#›</a:t>
            </a:fld>
            <a:endParaRPr lang="en-GB"/>
          </a:p>
        </p:txBody>
      </p:sp>
    </p:spTree>
    <p:extLst>
      <p:ext uri="{BB962C8B-B14F-4D97-AF65-F5344CB8AC3E}">
        <p14:creationId xmlns:p14="http://schemas.microsoft.com/office/powerpoint/2010/main" val="66426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D6187-8683-4F72-ADD3-5FCA983676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96A70-37E3-4D22-B410-84DE89777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5DE28-7522-43B3-AB27-26BB7C8FED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1F45E-DB72-4042-AF29-A5F5D2754E13}" type="datetimeFigureOut">
              <a:rPr lang="en-GB" smtClean="0"/>
              <a:t>28/06/2020</a:t>
            </a:fld>
            <a:endParaRPr lang="en-GB"/>
          </a:p>
        </p:txBody>
      </p:sp>
      <p:sp>
        <p:nvSpPr>
          <p:cNvPr id="5" name="Footer Placeholder 4">
            <a:extLst>
              <a:ext uri="{FF2B5EF4-FFF2-40B4-BE49-F238E27FC236}">
                <a16:creationId xmlns:a16="http://schemas.microsoft.com/office/drawing/2014/main" id="{CE63B259-E145-43BC-B88F-E762BADA37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FAE3BB-C406-460D-A0CF-E615747CF3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167FE-DD61-41EE-AF6F-15897C226B9B}" type="slidenum">
              <a:rPr lang="en-GB" smtClean="0"/>
              <a:t>‹#›</a:t>
            </a:fld>
            <a:endParaRPr lang="en-GB"/>
          </a:p>
        </p:txBody>
      </p:sp>
    </p:spTree>
    <p:extLst>
      <p:ext uri="{BB962C8B-B14F-4D97-AF65-F5344CB8AC3E}">
        <p14:creationId xmlns:p14="http://schemas.microsoft.com/office/powerpoint/2010/main" val="748082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unesco.org/news/supporting-teachers-back-school-efforts-after-covid-19-closures-toolkit-school-leaders" TargetMode="External"/><Relationship Id="rId2" Type="http://schemas.openxmlformats.org/officeDocument/2006/relationships/hyperlink" Target="https://en.unesco.org/news/teacher-task-force-calls-support-63-million-teachers-touched-covid-19-crisi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paces.hightail.com/space/EaTtO8RRQ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hyperlink" Target="file:///C:\Users\DenniSiny\AppData\Local\Microsoft\Windows\INetCache\Content.Outlook\6V2T80VF\2020_Covid-19_EICGU_final%20(003).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2C5ACD-577B-4613-828B-B56F239E0E67}"/>
              </a:ext>
            </a:extLst>
          </p:cNvPr>
          <p:cNvSpPr>
            <a:spLocks noGrp="1"/>
          </p:cNvSpPr>
          <p:nvPr>
            <p:ph type="ctrTitle"/>
          </p:nvPr>
        </p:nvSpPr>
        <p:spPr>
          <a:xfrm>
            <a:off x="4719484" y="711255"/>
            <a:ext cx="7401396" cy="2001465"/>
          </a:xfrm>
        </p:spPr>
        <p:txBody>
          <a:bodyPr>
            <a:normAutofit/>
          </a:bodyPr>
          <a:lstStyle/>
          <a:p>
            <a:r>
              <a:rPr lang="en-US" sz="4400" dirty="0">
                <a:latin typeface="+mn-lt"/>
              </a:rPr>
              <a:t>Response for COVID 19 and Call for Action for Teachers during the Pandemic </a:t>
            </a:r>
            <a:endParaRPr lang="en-GB" sz="4400" dirty="0">
              <a:latin typeface="+mn-lt"/>
            </a:endParaRPr>
          </a:p>
        </p:txBody>
      </p:sp>
      <p:sp>
        <p:nvSpPr>
          <p:cNvPr id="5" name="Subtitle 4">
            <a:extLst>
              <a:ext uri="{FF2B5EF4-FFF2-40B4-BE49-F238E27FC236}">
                <a16:creationId xmlns:a16="http://schemas.microsoft.com/office/drawing/2014/main" id="{59F29BD3-87B1-4705-8109-A0FD78D56862}"/>
              </a:ext>
            </a:extLst>
          </p:cNvPr>
          <p:cNvSpPr>
            <a:spLocks noGrp="1"/>
          </p:cNvSpPr>
          <p:nvPr>
            <p:ph type="subTitle" idx="1"/>
          </p:nvPr>
        </p:nvSpPr>
        <p:spPr>
          <a:xfrm>
            <a:off x="4897120" y="3839945"/>
            <a:ext cx="7223760" cy="1080000"/>
          </a:xfrm>
        </p:spPr>
        <p:txBody>
          <a:bodyPr>
            <a:normAutofit/>
          </a:bodyPr>
          <a:lstStyle/>
          <a:p>
            <a:r>
              <a:rPr lang="en-GB" sz="2600" b="1" dirty="0">
                <a:latin typeface="+mj-lt"/>
              </a:rPr>
              <a:t>Dr Dennis Sinyolo, Senior Coordinator, Education International</a:t>
            </a:r>
          </a:p>
          <a:p>
            <a:endParaRPr lang="en-GB" b="1" dirty="0"/>
          </a:p>
        </p:txBody>
      </p:sp>
    </p:spTree>
    <p:extLst>
      <p:ext uri="{BB962C8B-B14F-4D97-AF65-F5344CB8AC3E}">
        <p14:creationId xmlns:p14="http://schemas.microsoft.com/office/powerpoint/2010/main" val="400056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11ED-5E09-4DD7-8ED2-002EC5B9C86C}"/>
              </a:ext>
            </a:extLst>
          </p:cNvPr>
          <p:cNvSpPr>
            <a:spLocks noGrp="1"/>
          </p:cNvSpPr>
          <p:nvPr>
            <p:ph type="title"/>
          </p:nvPr>
        </p:nvSpPr>
        <p:spPr>
          <a:xfrm>
            <a:off x="838200" y="365125"/>
            <a:ext cx="9961880" cy="823595"/>
          </a:xfrm>
        </p:spPr>
        <p:txBody>
          <a:bodyPr>
            <a:normAutofit/>
          </a:bodyPr>
          <a:lstStyle/>
          <a:p>
            <a:r>
              <a:rPr lang="en-GB" sz="4000" b="1" dirty="0">
                <a:solidFill>
                  <a:srgbClr val="C00000"/>
                </a:solidFill>
              </a:rPr>
              <a:t>Global Response to COVID-19 in education</a:t>
            </a:r>
          </a:p>
        </p:txBody>
      </p:sp>
      <p:sp>
        <p:nvSpPr>
          <p:cNvPr id="3" name="Content Placeholder 2">
            <a:extLst>
              <a:ext uri="{FF2B5EF4-FFF2-40B4-BE49-F238E27FC236}">
                <a16:creationId xmlns:a16="http://schemas.microsoft.com/office/drawing/2014/main" id="{BD2EB219-106F-42A1-8EDE-C10D1F7D346D}"/>
              </a:ext>
            </a:extLst>
          </p:cNvPr>
          <p:cNvSpPr>
            <a:spLocks noGrp="1"/>
          </p:cNvSpPr>
          <p:nvPr>
            <p:ph idx="1"/>
          </p:nvPr>
        </p:nvSpPr>
        <p:spPr>
          <a:xfrm>
            <a:off x="396240" y="1270000"/>
            <a:ext cx="11358880" cy="4906963"/>
          </a:xfrm>
        </p:spPr>
        <p:txBody>
          <a:bodyPr/>
          <a:lstStyle/>
          <a:p>
            <a:r>
              <a:rPr lang="en-GB" dirty="0"/>
              <a:t>UNESCO leadership and coordination: </a:t>
            </a:r>
          </a:p>
          <a:p>
            <a:pPr marL="985838" indent="-538163">
              <a:buFont typeface="Wingdings" panose="05000000000000000000" pitchFamily="2" charset="2"/>
              <a:buChar char="Ø"/>
            </a:pPr>
            <a:r>
              <a:rPr lang="en-GB" dirty="0"/>
              <a:t>COVID-19 tracker</a:t>
            </a:r>
          </a:p>
          <a:p>
            <a:pPr marL="985838" indent="-538163">
              <a:buFont typeface="Wingdings" panose="05000000000000000000" pitchFamily="2" charset="2"/>
              <a:buChar char="Ø"/>
            </a:pPr>
            <a:r>
              <a:rPr lang="en-GB" dirty="0"/>
              <a:t>Global Education Coalition</a:t>
            </a:r>
          </a:p>
          <a:p>
            <a:pPr marL="985838" indent="-538163">
              <a:buFont typeface="Wingdings" panose="05000000000000000000" pitchFamily="2" charset="2"/>
              <a:buChar char="Ø"/>
            </a:pPr>
            <a:r>
              <a:rPr lang="en-GB" dirty="0"/>
              <a:t>sharing of experiences and tools etc.</a:t>
            </a:r>
          </a:p>
          <a:p>
            <a:pPr marL="985838" indent="-538163">
              <a:buFont typeface="Wingdings" panose="05000000000000000000" pitchFamily="2" charset="2"/>
              <a:buChar char="Ø"/>
            </a:pPr>
            <a:r>
              <a:rPr lang="en-GB" dirty="0"/>
              <a:t>UNESCO/UNICEF/WB/WFP Framework for reopening schools</a:t>
            </a:r>
          </a:p>
          <a:p>
            <a:r>
              <a:rPr lang="en-GB" dirty="0"/>
              <a:t>Teacher Task Force Tools:</a:t>
            </a:r>
          </a:p>
          <a:p>
            <a:pPr marL="985838" indent="-538163">
              <a:buFont typeface="Wingdings" panose="05000000000000000000" pitchFamily="2" charset="2"/>
              <a:buChar char="Ø"/>
            </a:pPr>
            <a:r>
              <a:rPr lang="en-US" dirty="0"/>
              <a:t> </a:t>
            </a:r>
            <a:r>
              <a:rPr lang="en-US" dirty="0">
                <a:hlinkClick r:id="rId2"/>
              </a:rPr>
              <a:t>Call to Action on Teachers  </a:t>
            </a:r>
            <a:endParaRPr lang="en-US" dirty="0"/>
          </a:p>
          <a:p>
            <a:pPr marL="985838" indent="-538163">
              <a:buFont typeface="Wingdings" panose="05000000000000000000" pitchFamily="2" charset="2"/>
              <a:buChar char="Ø"/>
            </a:pPr>
            <a:r>
              <a:rPr lang="en-US" dirty="0"/>
              <a:t> Guidance for policy-makers</a:t>
            </a:r>
          </a:p>
          <a:p>
            <a:pPr marL="985838" indent="-538163">
              <a:buFont typeface="Wingdings" panose="05000000000000000000" pitchFamily="2" charset="2"/>
              <a:buChar char="Ø"/>
            </a:pPr>
            <a:r>
              <a:rPr lang="en-US" dirty="0">
                <a:hlinkClick r:id="rId3"/>
              </a:rPr>
              <a:t> A toolkit for school leaders</a:t>
            </a:r>
            <a:endParaRPr lang="en-GB" dirty="0"/>
          </a:p>
          <a:p>
            <a:pPr marL="720725" indent="-365125"/>
            <a:endParaRPr lang="en-GB" dirty="0"/>
          </a:p>
          <a:p>
            <a:endParaRPr lang="en-GB" dirty="0"/>
          </a:p>
        </p:txBody>
      </p:sp>
    </p:spTree>
    <p:extLst>
      <p:ext uri="{BB962C8B-B14F-4D97-AF65-F5344CB8AC3E}">
        <p14:creationId xmlns:p14="http://schemas.microsoft.com/office/powerpoint/2010/main" val="502107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6708-5E2C-4423-86D9-BA03C6C217B5}"/>
              </a:ext>
            </a:extLst>
          </p:cNvPr>
          <p:cNvSpPr>
            <a:spLocks noGrp="1"/>
          </p:cNvSpPr>
          <p:nvPr>
            <p:ph type="title"/>
          </p:nvPr>
        </p:nvSpPr>
        <p:spPr>
          <a:xfrm>
            <a:off x="284480" y="102487"/>
            <a:ext cx="11379200" cy="629920"/>
          </a:xfrm>
        </p:spPr>
        <p:txBody>
          <a:bodyPr>
            <a:normAutofit/>
          </a:bodyPr>
          <a:lstStyle/>
          <a:p>
            <a:pPr algn="ctr"/>
            <a:r>
              <a:rPr lang="en-US" sz="3600" b="1" dirty="0">
                <a:solidFill>
                  <a:srgbClr val="C00000"/>
                </a:solidFill>
              </a:rPr>
              <a:t>TTF’s  framework for reopening schools</a:t>
            </a:r>
            <a:endParaRPr lang="en-GB" sz="3600" b="1" dirty="0">
              <a:solidFill>
                <a:srgbClr val="C00000"/>
              </a:solidFill>
            </a:endParaRPr>
          </a:p>
        </p:txBody>
      </p:sp>
      <p:pic>
        <p:nvPicPr>
          <p:cNvPr id="4" name="Content Placeholder 3">
            <a:extLst>
              <a:ext uri="{FF2B5EF4-FFF2-40B4-BE49-F238E27FC236}">
                <a16:creationId xmlns:a16="http://schemas.microsoft.com/office/drawing/2014/main" id="{CFCB3F34-5F97-4409-8AE9-D861C6548B9A}"/>
              </a:ext>
            </a:extLst>
          </p:cNvPr>
          <p:cNvPicPr>
            <a:picLocks noGrp="1" noChangeAspect="1"/>
          </p:cNvPicPr>
          <p:nvPr>
            <p:ph idx="1"/>
          </p:nvPr>
        </p:nvPicPr>
        <p:blipFill>
          <a:blip r:embed="rId2"/>
          <a:stretch>
            <a:fillRect/>
          </a:stretch>
        </p:blipFill>
        <p:spPr>
          <a:xfrm>
            <a:off x="1930400" y="810644"/>
            <a:ext cx="8503920" cy="5314950"/>
          </a:xfrm>
          <a:prstGeom prst="rect">
            <a:avLst/>
          </a:prstGeom>
        </p:spPr>
      </p:pic>
    </p:spTree>
    <p:extLst>
      <p:ext uri="{BB962C8B-B14F-4D97-AF65-F5344CB8AC3E}">
        <p14:creationId xmlns:p14="http://schemas.microsoft.com/office/powerpoint/2010/main" val="26050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DC48-3C6D-4875-88A1-D885D70C8A43}"/>
              </a:ext>
            </a:extLst>
          </p:cNvPr>
          <p:cNvSpPr>
            <a:spLocks noGrp="1"/>
          </p:cNvSpPr>
          <p:nvPr>
            <p:ph type="title"/>
          </p:nvPr>
        </p:nvSpPr>
        <p:spPr>
          <a:xfrm>
            <a:off x="746760" y="264161"/>
            <a:ext cx="10266680" cy="792479"/>
          </a:xfrm>
        </p:spPr>
        <p:txBody>
          <a:bodyPr/>
          <a:lstStyle/>
          <a:p>
            <a:pPr algn="ctr"/>
            <a:r>
              <a:rPr lang="en-GB" b="1" dirty="0">
                <a:solidFill>
                  <a:srgbClr val="C00000"/>
                </a:solidFill>
              </a:rPr>
              <a:t>Main conclusions &amp; recommendations</a:t>
            </a:r>
          </a:p>
        </p:txBody>
      </p:sp>
      <p:sp>
        <p:nvSpPr>
          <p:cNvPr id="3" name="Content Placeholder 2">
            <a:extLst>
              <a:ext uri="{FF2B5EF4-FFF2-40B4-BE49-F238E27FC236}">
                <a16:creationId xmlns:a16="http://schemas.microsoft.com/office/drawing/2014/main" id="{08347A37-ECFE-44BC-97FD-A2B9AD44AC1C}"/>
              </a:ext>
            </a:extLst>
          </p:cNvPr>
          <p:cNvSpPr>
            <a:spLocks noGrp="1"/>
          </p:cNvSpPr>
          <p:nvPr>
            <p:ph idx="1"/>
          </p:nvPr>
        </p:nvSpPr>
        <p:spPr>
          <a:xfrm>
            <a:off x="462280" y="1249680"/>
            <a:ext cx="11267440" cy="5242243"/>
          </a:xfrm>
        </p:spPr>
        <p:txBody>
          <a:bodyPr>
            <a:normAutofit/>
          </a:bodyPr>
          <a:lstStyle/>
          <a:p>
            <a:r>
              <a:rPr lang="en-US" dirty="0"/>
              <a:t>There is no replacement for schooling and teachers – technology is not sufficient to ensure equitable quality education for all</a:t>
            </a:r>
          </a:p>
          <a:p>
            <a:r>
              <a:rPr lang="en-US" dirty="0"/>
              <a:t>Governments must put the health, safety and wellbeing of students, teachers and education support personnel first</a:t>
            </a:r>
          </a:p>
          <a:p>
            <a:r>
              <a:rPr lang="en-US" dirty="0"/>
              <a:t>Any decision to reopen schools and other education institutions must be informed by guidance from WHO and health experts </a:t>
            </a:r>
          </a:p>
          <a:p>
            <a:r>
              <a:rPr lang="en-US" dirty="0"/>
              <a:t>Any decision regarding reopening of schools and recovery should be made with the full involvement of educators and their unions</a:t>
            </a:r>
          </a:p>
          <a:p>
            <a:endParaRPr lang="en-US" dirty="0"/>
          </a:p>
          <a:p>
            <a:endParaRPr lang="en-US" dirty="0"/>
          </a:p>
          <a:p>
            <a:pPr marL="0" indent="0">
              <a:buNone/>
            </a:pPr>
            <a:endParaRPr lang="en-US" dirty="0"/>
          </a:p>
          <a:p>
            <a:endParaRPr lang="en-US" dirty="0"/>
          </a:p>
          <a:p>
            <a:endParaRPr lang="en-GB" dirty="0"/>
          </a:p>
        </p:txBody>
      </p:sp>
    </p:spTree>
    <p:extLst>
      <p:ext uri="{BB962C8B-B14F-4D97-AF65-F5344CB8AC3E}">
        <p14:creationId xmlns:p14="http://schemas.microsoft.com/office/powerpoint/2010/main" val="901926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5688-10AC-453A-B364-5045B5ECFD9E}"/>
              </a:ext>
            </a:extLst>
          </p:cNvPr>
          <p:cNvSpPr>
            <a:spLocks noGrp="1"/>
          </p:cNvSpPr>
          <p:nvPr>
            <p:ph type="title"/>
          </p:nvPr>
        </p:nvSpPr>
        <p:spPr>
          <a:xfrm>
            <a:off x="838200" y="111125"/>
            <a:ext cx="10337800" cy="965835"/>
          </a:xfrm>
        </p:spPr>
        <p:txBody>
          <a:bodyPr/>
          <a:lstStyle/>
          <a:p>
            <a:pPr algn="ctr"/>
            <a:r>
              <a:rPr lang="en-GB" b="1" dirty="0">
                <a:solidFill>
                  <a:srgbClr val="C00000"/>
                </a:solidFill>
              </a:rPr>
              <a:t>Main conclusions &amp; recommendations (cont.)</a:t>
            </a:r>
          </a:p>
        </p:txBody>
      </p:sp>
      <p:sp>
        <p:nvSpPr>
          <p:cNvPr id="3" name="Content Placeholder 2">
            <a:extLst>
              <a:ext uri="{FF2B5EF4-FFF2-40B4-BE49-F238E27FC236}">
                <a16:creationId xmlns:a16="http://schemas.microsoft.com/office/drawing/2014/main" id="{DD77E4A8-C9DC-442B-A1A0-82B871B3B829}"/>
              </a:ext>
            </a:extLst>
          </p:cNvPr>
          <p:cNvSpPr>
            <a:spLocks noGrp="1"/>
          </p:cNvSpPr>
          <p:nvPr>
            <p:ph idx="1"/>
          </p:nvPr>
        </p:nvSpPr>
        <p:spPr>
          <a:xfrm>
            <a:off x="365760" y="1148080"/>
            <a:ext cx="11308080" cy="5201603"/>
          </a:xfrm>
        </p:spPr>
        <p:txBody>
          <a:bodyPr>
            <a:normAutofit lnSpcReduction="10000"/>
          </a:bodyPr>
          <a:lstStyle/>
          <a:p>
            <a:r>
              <a:rPr lang="en-US" dirty="0"/>
              <a:t>Ensure clear policy guidelines to prevent the spread of COVID-19 are in place </a:t>
            </a:r>
          </a:p>
          <a:p>
            <a:r>
              <a:rPr lang="en-US" dirty="0"/>
              <a:t>Set up a committee or committees to ensure implementation of agreed measures/guidelines</a:t>
            </a:r>
          </a:p>
          <a:p>
            <a:r>
              <a:rPr lang="en-US" dirty="0"/>
              <a:t>Protect education budgets, teacher salaries and benefits from cuts and invest more to ensure full recovery</a:t>
            </a:r>
          </a:p>
          <a:p>
            <a:r>
              <a:rPr lang="en-US" dirty="0"/>
              <a:t>Recruit more teachers and education support personnel to cater for the additional classes as a result of social distancing requirements and to ameliorate teacher workload</a:t>
            </a:r>
          </a:p>
          <a:p>
            <a:r>
              <a:rPr lang="en-US" dirty="0"/>
              <a:t>Ensure teacher training and continuous professional development</a:t>
            </a:r>
          </a:p>
          <a:p>
            <a:r>
              <a:rPr lang="en-US" dirty="0"/>
              <a:t>Prepare for a possible spike in infections and another round of school closures</a:t>
            </a:r>
          </a:p>
          <a:p>
            <a:endParaRPr lang="en-GB" dirty="0"/>
          </a:p>
        </p:txBody>
      </p:sp>
    </p:spTree>
    <p:extLst>
      <p:ext uri="{BB962C8B-B14F-4D97-AF65-F5344CB8AC3E}">
        <p14:creationId xmlns:p14="http://schemas.microsoft.com/office/powerpoint/2010/main" val="206713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8C9853-1C99-4EF9-A499-F5A44C683179}"/>
              </a:ext>
            </a:extLst>
          </p:cNvPr>
          <p:cNvPicPr>
            <a:picLocks noChangeAspect="1"/>
          </p:cNvPicPr>
          <p:nvPr/>
        </p:nvPicPr>
        <p:blipFill rotWithShape="1">
          <a:blip r:embed="rId2"/>
          <a:srcRect l="20244" r="1089" b="1"/>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014DB3D-CCFF-476A-8ECF-404208FB2B82}"/>
              </a:ext>
            </a:extLst>
          </p:cNvPr>
          <p:cNvSpPr>
            <a:spLocks noGrp="1"/>
          </p:cNvSpPr>
          <p:nvPr>
            <p:ph type="title"/>
          </p:nvPr>
        </p:nvSpPr>
        <p:spPr>
          <a:xfrm>
            <a:off x="709448" y="1913950"/>
            <a:ext cx="4204137" cy="1342754"/>
          </a:xfrm>
        </p:spPr>
        <p:txBody>
          <a:bodyPr>
            <a:normAutofit/>
          </a:bodyPr>
          <a:lstStyle/>
          <a:p>
            <a:pPr algn="ctr"/>
            <a:r>
              <a:rPr lang="en-GB" sz="3600" b="1" dirty="0">
                <a:latin typeface="+mn-lt"/>
              </a:rPr>
              <a:t>Thank you!</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D23C01-3189-4B2D-9DF5-F1FE686E2426}"/>
              </a:ext>
            </a:extLst>
          </p:cNvPr>
          <p:cNvSpPr>
            <a:spLocks noGrp="1"/>
          </p:cNvSpPr>
          <p:nvPr>
            <p:ph idx="1"/>
          </p:nvPr>
        </p:nvSpPr>
        <p:spPr>
          <a:xfrm>
            <a:off x="525516" y="3417573"/>
            <a:ext cx="4593021" cy="2619839"/>
          </a:xfrm>
        </p:spPr>
        <p:txBody>
          <a:bodyPr anchor="ctr">
            <a:normAutofit/>
          </a:bodyPr>
          <a:lstStyle/>
          <a:p>
            <a:pPr marL="0" indent="0">
              <a:buNone/>
            </a:pPr>
            <a:r>
              <a:rPr lang="en-GB" sz="1800" dirty="0"/>
              <a:t>                    dennis.sinyolo@ei-ie.org  </a:t>
            </a:r>
          </a:p>
          <a:p>
            <a:pPr marL="0" indent="0">
              <a:buNone/>
            </a:pPr>
            <a:endParaRPr lang="en-GB" sz="1800"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27583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5EAE-3C84-49A8-B4F9-B2EBE1B9F77A}"/>
              </a:ext>
            </a:extLst>
          </p:cNvPr>
          <p:cNvSpPr>
            <a:spLocks noGrp="1"/>
          </p:cNvSpPr>
          <p:nvPr>
            <p:ph type="title"/>
          </p:nvPr>
        </p:nvSpPr>
        <p:spPr>
          <a:xfrm>
            <a:off x="838200" y="365125"/>
            <a:ext cx="10266680" cy="742315"/>
          </a:xfrm>
        </p:spPr>
        <p:txBody>
          <a:bodyPr/>
          <a:lstStyle/>
          <a:p>
            <a:pPr algn="ctr"/>
            <a:r>
              <a:rPr lang="en-GB" b="1" dirty="0">
                <a:solidFill>
                  <a:srgbClr val="C00000"/>
                </a:solidFill>
              </a:rPr>
              <a:t>Outline</a:t>
            </a:r>
          </a:p>
        </p:txBody>
      </p:sp>
      <p:sp>
        <p:nvSpPr>
          <p:cNvPr id="3" name="Content Placeholder 2">
            <a:extLst>
              <a:ext uri="{FF2B5EF4-FFF2-40B4-BE49-F238E27FC236}">
                <a16:creationId xmlns:a16="http://schemas.microsoft.com/office/drawing/2014/main" id="{AA4B78E1-60D4-4AAC-99E1-C1DE4D6C855E}"/>
              </a:ext>
            </a:extLst>
          </p:cNvPr>
          <p:cNvSpPr>
            <a:spLocks noGrp="1"/>
          </p:cNvSpPr>
          <p:nvPr>
            <p:ph idx="1"/>
          </p:nvPr>
        </p:nvSpPr>
        <p:spPr>
          <a:xfrm>
            <a:off x="762000" y="1371600"/>
            <a:ext cx="10591800" cy="4805363"/>
          </a:xfrm>
        </p:spPr>
        <p:txBody>
          <a:bodyPr/>
          <a:lstStyle/>
          <a:p>
            <a:r>
              <a:rPr lang="en-GB" dirty="0"/>
              <a:t>Impact of COVID-19 crisis on teachers, teaching and learning</a:t>
            </a:r>
          </a:p>
          <a:p>
            <a:r>
              <a:rPr lang="en-GB" dirty="0"/>
              <a:t>Education International’s response to COVID-19</a:t>
            </a:r>
          </a:p>
          <a:p>
            <a:r>
              <a:rPr lang="en-GB" dirty="0"/>
              <a:t>International efforts to support teachers, teaching and learning</a:t>
            </a:r>
          </a:p>
          <a:p>
            <a:r>
              <a:rPr lang="en-GB" dirty="0"/>
              <a:t>Main conclusions and recommendations</a:t>
            </a:r>
          </a:p>
        </p:txBody>
      </p:sp>
    </p:spTree>
    <p:extLst>
      <p:ext uri="{BB962C8B-B14F-4D97-AF65-F5344CB8AC3E}">
        <p14:creationId xmlns:p14="http://schemas.microsoft.com/office/powerpoint/2010/main" val="232088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61EE-3F87-428D-AE43-A353A2C66C5A}"/>
              </a:ext>
            </a:extLst>
          </p:cNvPr>
          <p:cNvSpPr>
            <a:spLocks noGrp="1"/>
          </p:cNvSpPr>
          <p:nvPr>
            <p:ph type="title"/>
          </p:nvPr>
        </p:nvSpPr>
        <p:spPr>
          <a:xfrm>
            <a:off x="838200" y="681037"/>
            <a:ext cx="10515600" cy="1026795"/>
          </a:xfrm>
        </p:spPr>
        <p:txBody>
          <a:bodyPr>
            <a:normAutofit fontScale="90000"/>
          </a:bodyPr>
          <a:lstStyle/>
          <a:p>
            <a:pPr algn="ctr"/>
            <a:r>
              <a:rPr lang="en-US" b="1" dirty="0">
                <a:solidFill>
                  <a:srgbClr val="C00000"/>
                </a:solidFill>
              </a:rPr>
              <a:t>Impact of COVID -19 crisis on education</a:t>
            </a:r>
            <a:br>
              <a:rPr lang="en-US" dirty="0"/>
            </a:br>
            <a:endParaRPr lang="en-GB" dirty="0"/>
          </a:p>
        </p:txBody>
      </p:sp>
      <p:sp>
        <p:nvSpPr>
          <p:cNvPr id="3" name="Content Placeholder 2">
            <a:extLst>
              <a:ext uri="{FF2B5EF4-FFF2-40B4-BE49-F238E27FC236}">
                <a16:creationId xmlns:a16="http://schemas.microsoft.com/office/drawing/2014/main" id="{4BD42B22-CC2B-4E84-8068-A0C715DCBFBD}"/>
              </a:ext>
            </a:extLst>
          </p:cNvPr>
          <p:cNvSpPr>
            <a:spLocks noGrp="1"/>
          </p:cNvSpPr>
          <p:nvPr>
            <p:ph idx="1"/>
          </p:nvPr>
        </p:nvSpPr>
        <p:spPr>
          <a:xfrm>
            <a:off x="838200" y="1707832"/>
            <a:ext cx="10515600" cy="4785043"/>
          </a:xfrm>
        </p:spPr>
        <p:txBody>
          <a:bodyPr/>
          <a:lstStyle/>
          <a:p>
            <a:r>
              <a:rPr lang="en-US" dirty="0"/>
              <a:t>According to UNESCO, school closures currently affect over 62,3% (over 1 billion students) in 123 countries</a:t>
            </a:r>
          </a:p>
          <a:p>
            <a:r>
              <a:rPr lang="en-US" dirty="0"/>
              <a:t>At its peak in April, the pandemic had disrupted the education of nearly 1.6 billion students (over 90% of global student population) </a:t>
            </a:r>
          </a:p>
          <a:p>
            <a:r>
              <a:rPr lang="en-GB" dirty="0"/>
              <a:t>Over 63 million teachers have been affected by the pandemic</a:t>
            </a:r>
          </a:p>
        </p:txBody>
      </p:sp>
    </p:spTree>
    <p:extLst>
      <p:ext uri="{BB962C8B-B14F-4D97-AF65-F5344CB8AC3E}">
        <p14:creationId xmlns:p14="http://schemas.microsoft.com/office/powerpoint/2010/main" val="345354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D58BB-81E6-400C-9574-AF6C94552EF9}"/>
              </a:ext>
            </a:extLst>
          </p:cNvPr>
          <p:cNvSpPr>
            <a:spLocks noGrp="1"/>
          </p:cNvSpPr>
          <p:nvPr>
            <p:ph type="title"/>
          </p:nvPr>
        </p:nvSpPr>
        <p:spPr>
          <a:xfrm>
            <a:off x="838200" y="365125"/>
            <a:ext cx="10408920" cy="498475"/>
          </a:xfrm>
        </p:spPr>
        <p:txBody>
          <a:bodyPr>
            <a:normAutofit fontScale="90000"/>
          </a:bodyPr>
          <a:lstStyle/>
          <a:p>
            <a:pPr algn="ctr"/>
            <a:r>
              <a:rPr lang="en-GB" b="1" dirty="0">
                <a:solidFill>
                  <a:srgbClr val="C00000"/>
                </a:solidFill>
              </a:rPr>
              <a:t>Impact of COVID-19 on teachers and teaching</a:t>
            </a:r>
          </a:p>
        </p:txBody>
      </p:sp>
      <p:sp>
        <p:nvSpPr>
          <p:cNvPr id="3" name="Content Placeholder 2">
            <a:extLst>
              <a:ext uri="{FF2B5EF4-FFF2-40B4-BE49-F238E27FC236}">
                <a16:creationId xmlns:a16="http://schemas.microsoft.com/office/drawing/2014/main" id="{3C63323D-AF8D-4F16-A78F-985E9BEA8E68}"/>
              </a:ext>
            </a:extLst>
          </p:cNvPr>
          <p:cNvSpPr>
            <a:spLocks noGrp="1"/>
          </p:cNvSpPr>
          <p:nvPr>
            <p:ph idx="1"/>
          </p:nvPr>
        </p:nvSpPr>
        <p:spPr>
          <a:xfrm>
            <a:off x="436880" y="1056640"/>
            <a:ext cx="11511280" cy="5120323"/>
          </a:xfrm>
        </p:spPr>
        <p:txBody>
          <a:bodyPr>
            <a:normAutofit lnSpcReduction="10000"/>
          </a:bodyPr>
          <a:lstStyle/>
          <a:p>
            <a:r>
              <a:rPr lang="en-GB" sz="2400" b="1" dirty="0">
                <a:latin typeface="Calibri" panose="020F0502020204030204" pitchFamily="34" charset="0"/>
                <a:ea typeface="Times New Roman" panose="02020603050405020304" pitchFamily="18" charset="0"/>
              </a:rPr>
              <a:t>Lack of digital competence</a:t>
            </a:r>
            <a:r>
              <a:rPr lang="en-GB" sz="2400" dirty="0">
                <a:latin typeface="Calibri" panose="020F0502020204030204" pitchFamily="34" charset="0"/>
                <a:ea typeface="Times New Roman" panose="02020603050405020304" pitchFamily="18" charset="0"/>
              </a:rPr>
              <a:t>: T</a:t>
            </a:r>
            <a:r>
              <a:rPr lang="en-GB" sz="2400" dirty="0">
                <a:effectLst/>
                <a:latin typeface="Calibri" panose="020F0502020204030204" pitchFamily="34" charset="0"/>
                <a:ea typeface="Times New Roman" panose="02020603050405020304" pitchFamily="18" charset="0"/>
              </a:rPr>
              <a:t>eachers were required to teach through distance education, yet some of them  did not have </a:t>
            </a:r>
            <a:r>
              <a:rPr lang="en-GB" sz="2400" dirty="0">
                <a:latin typeface="Calibri" panose="020F0502020204030204" pitchFamily="34" charset="0"/>
                <a:ea typeface="Times New Roman" panose="02020603050405020304" pitchFamily="18" charset="0"/>
              </a:rPr>
              <a:t>digital </a:t>
            </a:r>
            <a:r>
              <a:rPr lang="en-GB" sz="2400" dirty="0">
                <a:effectLst/>
                <a:latin typeface="Calibri" panose="020F0502020204030204" pitchFamily="34" charset="0"/>
                <a:ea typeface="Times New Roman" panose="02020603050405020304" pitchFamily="18" charset="0"/>
              </a:rPr>
              <a:t>competence, experience nor the tools to do so</a:t>
            </a:r>
            <a:endParaRPr lang="en-GB" sz="2400" dirty="0">
              <a:effectLst/>
              <a:latin typeface="Calibri" panose="020F0502020204030204" pitchFamily="34" charset="0"/>
              <a:ea typeface="Calibri" panose="020F0502020204030204" pitchFamily="34" charset="0"/>
            </a:endParaRPr>
          </a:p>
          <a:p>
            <a:r>
              <a:rPr lang="en-GB" sz="2400" b="1" dirty="0">
                <a:effectLst/>
                <a:latin typeface="Calibri" panose="020F0502020204030204" pitchFamily="34" charset="0"/>
                <a:ea typeface="Times New Roman" panose="02020603050405020304" pitchFamily="18" charset="0"/>
              </a:rPr>
              <a:t>Lack of consultation: </a:t>
            </a:r>
            <a:r>
              <a:rPr lang="en-GB" sz="2400" dirty="0">
                <a:effectLst/>
                <a:latin typeface="Calibri" panose="020F0502020204030204" pitchFamily="34" charset="0"/>
                <a:ea typeface="Times New Roman" panose="02020603050405020304" pitchFamily="18" charset="0"/>
              </a:rPr>
              <a:t>Some governments came up with decisions on methodologies and tools without consulting with teachers and their unions</a:t>
            </a:r>
            <a:endParaRPr lang="en-GB" sz="2400" dirty="0">
              <a:effectLst/>
              <a:latin typeface="Calibri" panose="020F0502020204030204" pitchFamily="34" charset="0"/>
              <a:ea typeface="Calibri" panose="020F0502020204030204" pitchFamily="34" charset="0"/>
            </a:endParaRPr>
          </a:p>
          <a:p>
            <a:r>
              <a:rPr lang="en-GB" sz="2400" b="1" dirty="0">
                <a:effectLst/>
                <a:latin typeface="Calibri" panose="020F0502020204030204" pitchFamily="34" charset="0"/>
                <a:ea typeface="Times New Roman" panose="02020603050405020304" pitchFamily="18" charset="0"/>
              </a:rPr>
              <a:t>Increased workload: </a:t>
            </a:r>
            <a:r>
              <a:rPr lang="en-GB" sz="2400" dirty="0">
                <a:effectLst/>
                <a:latin typeface="Calibri" panose="020F0502020204030204" pitchFamily="34" charset="0"/>
                <a:ea typeface="Times New Roman" panose="02020603050405020304" pitchFamily="18" charset="0"/>
              </a:rPr>
              <a:t>In countries where teachers continue to teach virtually/through distance education they report increased workload </a:t>
            </a:r>
            <a:endParaRPr lang="en-GB" sz="2400" dirty="0">
              <a:effectLst/>
              <a:latin typeface="Calibri" panose="020F0502020204030204" pitchFamily="34" charset="0"/>
              <a:ea typeface="Calibri" panose="020F0502020204030204" pitchFamily="34" charset="0"/>
            </a:endParaRPr>
          </a:p>
          <a:p>
            <a:r>
              <a:rPr lang="en-GB" sz="2400" b="1" dirty="0">
                <a:effectLst/>
                <a:latin typeface="Calibri" panose="020F0502020204030204" pitchFamily="34" charset="0"/>
                <a:ea typeface="Times New Roman" panose="02020603050405020304" pitchFamily="18" charset="0"/>
              </a:rPr>
              <a:t>Lack of psychosocial support: </a:t>
            </a:r>
            <a:r>
              <a:rPr lang="en-GB" sz="2400" dirty="0">
                <a:effectLst/>
                <a:latin typeface="Calibri" panose="020F0502020204030204" pitchFamily="34" charset="0"/>
                <a:ea typeface="Times New Roman" panose="02020603050405020304" pitchFamily="18" charset="0"/>
              </a:rPr>
              <a:t>Teachers need psychosocial support to cope with the situation, and training to be able to support traumatised students, some of whom have lost loved ones (sometimes parents, grand parents or siblings)</a:t>
            </a:r>
          </a:p>
          <a:p>
            <a:r>
              <a:rPr lang="en-GB" sz="2400" b="1" dirty="0">
                <a:effectLst/>
                <a:latin typeface="Calibri" panose="020F0502020204030204" pitchFamily="34" charset="0"/>
                <a:ea typeface="Times New Roman" panose="02020603050405020304" pitchFamily="18" charset="0"/>
              </a:rPr>
              <a:t>Job losses:  </a:t>
            </a:r>
            <a:r>
              <a:rPr lang="en-GB" sz="2400" dirty="0">
                <a:latin typeface="Calibri" panose="020F0502020204030204" pitchFamily="34" charset="0"/>
                <a:ea typeface="Times New Roman" panose="02020603050405020304" pitchFamily="18" charset="0"/>
              </a:rPr>
              <a:t>C</a:t>
            </a:r>
            <a:r>
              <a:rPr lang="en-GB" sz="2400" dirty="0">
                <a:effectLst/>
                <a:latin typeface="Calibri" panose="020F0502020204030204" pitchFamily="34" charset="0"/>
                <a:ea typeface="Times New Roman" panose="02020603050405020304" pitchFamily="18" charset="0"/>
              </a:rPr>
              <a:t>ontract teachers, supply teachers and teachers in private schools and universities have either not been paid or laid off</a:t>
            </a:r>
          </a:p>
          <a:p>
            <a:endParaRPr lang="en-GB" sz="2400" dirty="0">
              <a:latin typeface="Calibri" panose="020F0502020204030204" pitchFamily="34" charset="0"/>
            </a:endParaRPr>
          </a:p>
          <a:p>
            <a:pPr marL="0" indent="0">
              <a:buNone/>
            </a:pPr>
            <a:r>
              <a:rPr lang="en-GB" sz="2400" b="1" dirty="0"/>
              <a:t>Source: </a:t>
            </a:r>
            <a:r>
              <a:rPr lang="en-GB" sz="2400" dirty="0"/>
              <a:t>EI </a:t>
            </a:r>
            <a:r>
              <a:rPr lang="en-GB" sz="2400" dirty="0">
                <a:hlinkClick r:id="rId2"/>
              </a:rPr>
              <a:t>Covid-19 Survey Report</a:t>
            </a:r>
            <a:r>
              <a:rPr lang="en-GB" sz="2400" dirty="0"/>
              <a:t>, April 2020</a:t>
            </a:r>
          </a:p>
        </p:txBody>
      </p:sp>
    </p:spTree>
    <p:extLst>
      <p:ext uri="{BB962C8B-B14F-4D97-AF65-F5344CB8AC3E}">
        <p14:creationId xmlns:p14="http://schemas.microsoft.com/office/powerpoint/2010/main" val="400976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E94D-7936-4131-BD45-0BAF60AD90F8}"/>
              </a:ext>
            </a:extLst>
          </p:cNvPr>
          <p:cNvSpPr>
            <a:spLocks noGrp="1"/>
          </p:cNvSpPr>
          <p:nvPr>
            <p:ph type="title"/>
          </p:nvPr>
        </p:nvSpPr>
        <p:spPr>
          <a:xfrm>
            <a:off x="838200" y="365125"/>
            <a:ext cx="10515600" cy="972787"/>
          </a:xfrm>
        </p:spPr>
        <p:txBody>
          <a:bodyPr/>
          <a:lstStyle/>
          <a:p>
            <a:pPr algn="ctr"/>
            <a:r>
              <a:rPr lang="en-GB" b="1" dirty="0">
                <a:solidFill>
                  <a:srgbClr val="C00000"/>
                </a:solidFill>
              </a:rPr>
              <a:t>EI’s response</a:t>
            </a:r>
          </a:p>
        </p:txBody>
      </p:sp>
      <p:pic>
        <p:nvPicPr>
          <p:cNvPr id="4" name="Content Placeholder 3">
            <a:extLst>
              <a:ext uri="{FF2B5EF4-FFF2-40B4-BE49-F238E27FC236}">
                <a16:creationId xmlns:a16="http://schemas.microsoft.com/office/drawing/2014/main" id="{58E10A66-A39E-496A-94EF-DA02C36287AF}"/>
              </a:ext>
            </a:extLst>
          </p:cNvPr>
          <p:cNvPicPr>
            <a:picLocks noGrp="1" noChangeAspect="1"/>
          </p:cNvPicPr>
          <p:nvPr>
            <p:ph idx="1"/>
          </p:nvPr>
        </p:nvPicPr>
        <p:blipFill>
          <a:blip r:embed="rId2"/>
          <a:stretch>
            <a:fillRect/>
          </a:stretch>
        </p:blipFill>
        <p:spPr>
          <a:xfrm>
            <a:off x="490070" y="1430943"/>
            <a:ext cx="3203192" cy="4524509"/>
          </a:xfrm>
          <a:prstGeom prst="rect">
            <a:avLst/>
          </a:prstGeom>
        </p:spPr>
      </p:pic>
      <p:pic>
        <p:nvPicPr>
          <p:cNvPr id="5" name="Picture 4">
            <a:extLst>
              <a:ext uri="{FF2B5EF4-FFF2-40B4-BE49-F238E27FC236}">
                <a16:creationId xmlns:a16="http://schemas.microsoft.com/office/drawing/2014/main" id="{35B393D9-5F4F-46E7-8C98-B1D6BB7AB3C4}"/>
              </a:ext>
            </a:extLst>
          </p:cNvPr>
          <p:cNvPicPr>
            <a:picLocks noChangeAspect="1"/>
          </p:cNvPicPr>
          <p:nvPr/>
        </p:nvPicPr>
        <p:blipFill>
          <a:blip r:embed="rId3"/>
          <a:stretch>
            <a:fillRect/>
          </a:stretch>
        </p:blipFill>
        <p:spPr>
          <a:xfrm>
            <a:off x="3693262" y="1430943"/>
            <a:ext cx="4294991" cy="2401094"/>
          </a:xfrm>
          <a:prstGeom prst="rect">
            <a:avLst/>
          </a:prstGeom>
        </p:spPr>
      </p:pic>
      <p:pic>
        <p:nvPicPr>
          <p:cNvPr id="6" name="Picture 5">
            <a:extLst>
              <a:ext uri="{FF2B5EF4-FFF2-40B4-BE49-F238E27FC236}">
                <a16:creationId xmlns:a16="http://schemas.microsoft.com/office/drawing/2014/main" id="{09C31D1B-DA5C-45E9-81A2-5750D54F10BB}"/>
              </a:ext>
            </a:extLst>
          </p:cNvPr>
          <p:cNvPicPr>
            <a:picLocks noChangeAspect="1"/>
          </p:cNvPicPr>
          <p:nvPr/>
        </p:nvPicPr>
        <p:blipFill>
          <a:blip r:embed="rId4"/>
          <a:stretch>
            <a:fillRect/>
          </a:stretch>
        </p:blipFill>
        <p:spPr>
          <a:xfrm>
            <a:off x="7926117" y="1430943"/>
            <a:ext cx="3639439" cy="5149514"/>
          </a:xfrm>
          <a:prstGeom prst="rect">
            <a:avLst/>
          </a:prstGeom>
        </p:spPr>
      </p:pic>
      <p:pic>
        <p:nvPicPr>
          <p:cNvPr id="7" name="Picture 6">
            <a:extLst>
              <a:ext uri="{FF2B5EF4-FFF2-40B4-BE49-F238E27FC236}">
                <a16:creationId xmlns:a16="http://schemas.microsoft.com/office/drawing/2014/main" id="{0E53543A-11E0-404A-96FB-954C1776A2C4}"/>
              </a:ext>
            </a:extLst>
          </p:cNvPr>
          <p:cNvPicPr>
            <a:picLocks noChangeAspect="1"/>
          </p:cNvPicPr>
          <p:nvPr/>
        </p:nvPicPr>
        <p:blipFill>
          <a:blip r:embed="rId5"/>
          <a:stretch>
            <a:fillRect/>
          </a:stretch>
        </p:blipFill>
        <p:spPr>
          <a:xfrm>
            <a:off x="3958102" y="3245513"/>
            <a:ext cx="3759261" cy="2815817"/>
          </a:xfrm>
          <a:prstGeom prst="rect">
            <a:avLst/>
          </a:prstGeom>
        </p:spPr>
      </p:pic>
    </p:spTree>
    <p:extLst>
      <p:ext uri="{BB962C8B-B14F-4D97-AF65-F5344CB8AC3E}">
        <p14:creationId xmlns:p14="http://schemas.microsoft.com/office/powerpoint/2010/main" val="339501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3160-F826-4E07-B289-FF2C9C357DDE}"/>
              </a:ext>
            </a:extLst>
          </p:cNvPr>
          <p:cNvSpPr>
            <a:spLocks noGrp="1"/>
          </p:cNvSpPr>
          <p:nvPr>
            <p:ph type="title"/>
          </p:nvPr>
        </p:nvSpPr>
        <p:spPr>
          <a:xfrm>
            <a:off x="838200" y="1"/>
            <a:ext cx="10515600" cy="1168400"/>
          </a:xfrm>
        </p:spPr>
        <p:txBody>
          <a:bodyPr/>
          <a:lstStyle/>
          <a:p>
            <a:pPr algn="ctr"/>
            <a:r>
              <a:rPr lang="en-GB" b="1" dirty="0">
                <a:solidFill>
                  <a:srgbClr val="C00000"/>
                </a:solidFill>
              </a:rPr>
              <a:t>EI’s response to COVID-19</a:t>
            </a:r>
          </a:p>
        </p:txBody>
      </p:sp>
      <p:sp>
        <p:nvSpPr>
          <p:cNvPr id="3" name="Content Placeholder 2">
            <a:extLst>
              <a:ext uri="{FF2B5EF4-FFF2-40B4-BE49-F238E27FC236}">
                <a16:creationId xmlns:a16="http://schemas.microsoft.com/office/drawing/2014/main" id="{57C6E3D6-9AF1-4961-98B0-E1A32FB03DFE}"/>
              </a:ext>
            </a:extLst>
          </p:cNvPr>
          <p:cNvSpPr>
            <a:spLocks noGrp="1"/>
          </p:cNvSpPr>
          <p:nvPr>
            <p:ph idx="1"/>
          </p:nvPr>
        </p:nvSpPr>
        <p:spPr>
          <a:xfrm>
            <a:off x="477520" y="965200"/>
            <a:ext cx="10876280" cy="5211763"/>
          </a:xfrm>
        </p:spPr>
        <p:txBody>
          <a:bodyPr>
            <a:normAutofit fontScale="92500"/>
          </a:bodyPr>
          <a:lstStyle/>
          <a:p>
            <a:r>
              <a:rPr lang="en-US" dirty="0"/>
              <a:t>Adopted 12 guiding principles to inform teacher unions and governments’ response to COVID -19 </a:t>
            </a:r>
          </a:p>
          <a:p>
            <a:r>
              <a:rPr lang="en-US" dirty="0"/>
              <a:t>Conducted a survey to assess the impact of COVID-19 on teachers and teaching </a:t>
            </a:r>
          </a:p>
          <a:p>
            <a:r>
              <a:rPr lang="en-US" dirty="0"/>
              <a:t>Adopted a resolution outlining EI’s key recommendations to governments</a:t>
            </a:r>
          </a:p>
          <a:p>
            <a:pPr marL="263525" indent="-263525"/>
            <a:r>
              <a:rPr lang="en-US" dirty="0"/>
              <a:t>Has published a series of blogs written by experts, practitioners and union  leaders tackling different aspects of the pandemic in education</a:t>
            </a:r>
          </a:p>
          <a:p>
            <a:r>
              <a:rPr lang="en-US" dirty="0"/>
              <a:t>Has conducted a series of webinars to enable teachers and school leaders to share experiences and strategies  - next joint EI/UNESCO/Teacher Task Force/GEM Report webinar on inclusion, 9 July 2020 (13:00 CET/Paris time)</a:t>
            </a:r>
          </a:p>
          <a:p>
            <a:r>
              <a:rPr lang="en-US" dirty="0"/>
              <a:t>Launched Guidance to Reopening Schools and Education Institutions</a:t>
            </a:r>
          </a:p>
          <a:p>
            <a:pPr marL="0" indent="0">
              <a:buNone/>
            </a:pPr>
            <a:r>
              <a:rPr lang="en-GB" dirty="0"/>
              <a:t>   Above tools available </a:t>
            </a:r>
            <a:r>
              <a:rPr lang="en-GB" dirty="0">
                <a:hlinkClick r:id="rId2"/>
              </a:rPr>
              <a:t>here</a:t>
            </a:r>
            <a:endParaRPr lang="en-GB" dirty="0"/>
          </a:p>
        </p:txBody>
      </p:sp>
    </p:spTree>
    <p:extLst>
      <p:ext uri="{BB962C8B-B14F-4D97-AF65-F5344CB8AC3E}">
        <p14:creationId xmlns:p14="http://schemas.microsoft.com/office/powerpoint/2010/main" val="137654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FC02D-347D-4B02-820A-CA50ECA31FCC}"/>
              </a:ext>
            </a:extLst>
          </p:cNvPr>
          <p:cNvSpPr>
            <a:spLocks noGrp="1"/>
          </p:cNvSpPr>
          <p:nvPr>
            <p:ph type="title"/>
          </p:nvPr>
        </p:nvSpPr>
        <p:spPr>
          <a:xfrm>
            <a:off x="254000" y="264159"/>
            <a:ext cx="11338560" cy="1314769"/>
          </a:xfrm>
        </p:spPr>
        <p:txBody>
          <a:bodyPr>
            <a:normAutofit/>
          </a:bodyPr>
          <a:lstStyle/>
          <a:p>
            <a:pPr algn="ctr"/>
            <a:r>
              <a:rPr lang="en-GB" sz="3600" b="1" dirty="0">
                <a:solidFill>
                  <a:srgbClr val="C00000"/>
                </a:solidFill>
              </a:rPr>
              <a:t>EI’s 5 pillars for Reopening schools &amp; education institutions </a:t>
            </a:r>
          </a:p>
        </p:txBody>
      </p:sp>
      <p:sp>
        <p:nvSpPr>
          <p:cNvPr id="3" name="Content Placeholder 2">
            <a:extLst>
              <a:ext uri="{FF2B5EF4-FFF2-40B4-BE49-F238E27FC236}">
                <a16:creationId xmlns:a16="http://schemas.microsoft.com/office/drawing/2014/main" id="{F1C9249C-D8A7-4767-8100-98310A8F3BC7}"/>
              </a:ext>
            </a:extLst>
          </p:cNvPr>
          <p:cNvSpPr>
            <a:spLocks noGrp="1"/>
          </p:cNvSpPr>
          <p:nvPr>
            <p:ph idx="1"/>
          </p:nvPr>
        </p:nvSpPr>
        <p:spPr>
          <a:xfrm>
            <a:off x="528320" y="1578928"/>
            <a:ext cx="10825480" cy="4598035"/>
          </a:xfrm>
        </p:spPr>
        <p:txBody>
          <a:bodyPr/>
          <a:lstStyle/>
          <a:p>
            <a:pPr marL="514350" indent="-514350">
              <a:buFont typeface="+mj-lt"/>
              <a:buAutoNum type="arabicPeriod"/>
            </a:pPr>
            <a:r>
              <a:rPr lang="en-US" dirty="0"/>
              <a:t>Engage in Social and Policy Dialogue with teachers and their unions </a:t>
            </a:r>
          </a:p>
          <a:p>
            <a:pPr marL="514350" indent="-514350">
              <a:buFont typeface="+mj-lt"/>
              <a:buAutoNum type="arabicPeriod"/>
            </a:pPr>
            <a:r>
              <a:rPr lang="en-US" dirty="0"/>
              <a:t>Ensure the Health and Safety of Education Communities</a:t>
            </a:r>
          </a:p>
          <a:p>
            <a:pPr marL="514350" indent="-514350">
              <a:buFont typeface="+mj-lt"/>
              <a:buAutoNum type="arabicPeriod"/>
            </a:pPr>
            <a:r>
              <a:rPr lang="en-US" dirty="0"/>
              <a:t>Make Equity a Top Priority – conduct equity audits</a:t>
            </a:r>
          </a:p>
          <a:p>
            <a:pPr marL="514350" indent="-514350">
              <a:buFont typeface="+mj-lt"/>
              <a:buAutoNum type="arabicPeriod"/>
            </a:pPr>
            <a:r>
              <a:rPr lang="en-US" dirty="0"/>
              <a:t>Support Physical and Emotional Wellbeing and Recovery</a:t>
            </a:r>
          </a:p>
          <a:p>
            <a:pPr marL="514350" indent="-514350">
              <a:buFont typeface="+mj-lt"/>
              <a:buAutoNum type="arabicPeriod"/>
            </a:pPr>
            <a:r>
              <a:rPr lang="en-US" dirty="0"/>
              <a:t>Trust the Professionalism of Educators</a:t>
            </a:r>
            <a:endParaRPr lang="en-GB" dirty="0"/>
          </a:p>
        </p:txBody>
      </p:sp>
    </p:spTree>
    <p:extLst>
      <p:ext uri="{BB962C8B-B14F-4D97-AF65-F5344CB8AC3E}">
        <p14:creationId xmlns:p14="http://schemas.microsoft.com/office/powerpoint/2010/main" val="332790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D693-2BC2-4F81-ABE4-4B9F8CC37269}"/>
              </a:ext>
            </a:extLst>
          </p:cNvPr>
          <p:cNvSpPr>
            <a:spLocks noGrp="1"/>
          </p:cNvSpPr>
          <p:nvPr>
            <p:ph type="title"/>
          </p:nvPr>
        </p:nvSpPr>
        <p:spPr>
          <a:xfrm>
            <a:off x="838200" y="345757"/>
            <a:ext cx="10337800" cy="986155"/>
          </a:xfrm>
        </p:spPr>
        <p:txBody>
          <a:bodyPr/>
          <a:lstStyle/>
          <a:p>
            <a:pPr algn="ctr"/>
            <a:r>
              <a:rPr lang="en-GB" b="1" dirty="0">
                <a:solidFill>
                  <a:srgbClr val="C00000"/>
                </a:solidFill>
              </a:rPr>
              <a:t>Examples of teacher union responses</a:t>
            </a:r>
          </a:p>
        </p:txBody>
      </p:sp>
      <p:sp>
        <p:nvSpPr>
          <p:cNvPr id="3" name="Content Placeholder 2">
            <a:extLst>
              <a:ext uri="{FF2B5EF4-FFF2-40B4-BE49-F238E27FC236}">
                <a16:creationId xmlns:a16="http://schemas.microsoft.com/office/drawing/2014/main" id="{928BC545-1B7E-4893-BD8D-15AF594F5906}"/>
              </a:ext>
            </a:extLst>
          </p:cNvPr>
          <p:cNvSpPr>
            <a:spLocks noGrp="1"/>
          </p:cNvSpPr>
          <p:nvPr>
            <p:ph idx="1"/>
          </p:nvPr>
        </p:nvSpPr>
        <p:spPr>
          <a:xfrm>
            <a:off x="228600" y="1290320"/>
            <a:ext cx="11734800" cy="5242243"/>
          </a:xfrm>
        </p:spPr>
        <p:txBody>
          <a:bodyPr>
            <a:normAutofit/>
          </a:bodyPr>
          <a:lstStyle/>
          <a:p>
            <a:r>
              <a:rPr lang="en-GB" dirty="0"/>
              <a:t>In </a:t>
            </a:r>
            <a:r>
              <a:rPr lang="en-GB" b="1" dirty="0"/>
              <a:t>India</a:t>
            </a:r>
            <a:r>
              <a:rPr lang="en-GB" dirty="0"/>
              <a:t> and </a:t>
            </a:r>
            <a:r>
              <a:rPr lang="en-GB" b="1" dirty="0"/>
              <a:t>Nepal,</a:t>
            </a:r>
            <a:r>
              <a:rPr lang="en-GB" dirty="0"/>
              <a:t> </a:t>
            </a:r>
            <a:r>
              <a:rPr lang="en-US" dirty="0"/>
              <a:t>teachers contributed a day’s salary to support governments to fight COVID-19. They also supported migrant workers and poor people with food, soap and face masks</a:t>
            </a:r>
          </a:p>
          <a:p>
            <a:r>
              <a:rPr lang="en-US" dirty="0"/>
              <a:t>In </a:t>
            </a:r>
            <a:r>
              <a:rPr lang="en-US" b="1" dirty="0"/>
              <a:t>Indonesia</a:t>
            </a:r>
            <a:r>
              <a:rPr lang="en-US" dirty="0"/>
              <a:t>, PGRI (teacher union) has established COVID-19 crisis </a:t>
            </a:r>
            <a:r>
              <a:rPr lang="en-US" dirty="0" err="1"/>
              <a:t>centres</a:t>
            </a:r>
            <a:r>
              <a:rPr lang="en-US" dirty="0"/>
              <a:t> at provincial, district and city level to assist regional governments on COVID-19 prevention and response, including PPE </a:t>
            </a:r>
          </a:p>
          <a:p>
            <a:r>
              <a:rPr lang="en-US" dirty="0"/>
              <a:t>PGRI has also been running online capacity building courses for its members under ‘Self Driving for Teachers’ (300,000 teachers have benefited)</a:t>
            </a:r>
          </a:p>
        </p:txBody>
      </p:sp>
    </p:spTree>
    <p:extLst>
      <p:ext uri="{BB962C8B-B14F-4D97-AF65-F5344CB8AC3E}">
        <p14:creationId xmlns:p14="http://schemas.microsoft.com/office/powerpoint/2010/main" val="77459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AB17-C1F5-4DC7-8828-9CA7893ED798}"/>
              </a:ext>
            </a:extLst>
          </p:cNvPr>
          <p:cNvSpPr>
            <a:spLocks noGrp="1"/>
          </p:cNvSpPr>
          <p:nvPr>
            <p:ph type="title"/>
          </p:nvPr>
        </p:nvSpPr>
        <p:spPr>
          <a:xfrm>
            <a:off x="838200" y="212725"/>
            <a:ext cx="10515600" cy="1325563"/>
          </a:xfrm>
        </p:spPr>
        <p:txBody>
          <a:bodyPr/>
          <a:lstStyle/>
          <a:p>
            <a:r>
              <a:rPr lang="en-GB" b="1" dirty="0">
                <a:solidFill>
                  <a:srgbClr val="C00000"/>
                </a:solidFill>
              </a:rPr>
              <a:t>Examples of teacher union responses (cont.)</a:t>
            </a:r>
          </a:p>
        </p:txBody>
      </p:sp>
      <p:sp>
        <p:nvSpPr>
          <p:cNvPr id="3" name="Content Placeholder 2">
            <a:extLst>
              <a:ext uri="{FF2B5EF4-FFF2-40B4-BE49-F238E27FC236}">
                <a16:creationId xmlns:a16="http://schemas.microsoft.com/office/drawing/2014/main" id="{2E10F313-CE86-4342-9F13-9DFD7BAEEE62}"/>
              </a:ext>
            </a:extLst>
          </p:cNvPr>
          <p:cNvSpPr>
            <a:spLocks noGrp="1"/>
          </p:cNvSpPr>
          <p:nvPr>
            <p:ph idx="1"/>
          </p:nvPr>
        </p:nvSpPr>
        <p:spPr>
          <a:xfrm>
            <a:off x="477520" y="1538288"/>
            <a:ext cx="11399520" cy="4638675"/>
          </a:xfrm>
        </p:spPr>
        <p:txBody>
          <a:bodyPr>
            <a:normAutofit/>
          </a:bodyPr>
          <a:lstStyle/>
          <a:p>
            <a:r>
              <a:rPr lang="en-US" dirty="0"/>
              <a:t>In the </a:t>
            </a:r>
            <a:r>
              <a:rPr lang="en-US" b="1" dirty="0"/>
              <a:t>Philippines</a:t>
            </a:r>
            <a:r>
              <a:rPr lang="en-US" dirty="0"/>
              <a:t>, ACT  has launched an “ACT4Public Health” </a:t>
            </a:r>
            <a:r>
              <a:rPr lang="en-US" dirty="0" err="1"/>
              <a:t>programme</a:t>
            </a:r>
            <a:r>
              <a:rPr lang="en-US" dirty="0"/>
              <a:t> -  monitors effectiveness of government policies, lobbies for the expansion of testing, strengthening of public health system and increased support for education and health workers. ACT has also been distributing food, PPE and masks to the frontline workers</a:t>
            </a:r>
          </a:p>
          <a:p>
            <a:r>
              <a:rPr lang="en-US" dirty="0"/>
              <a:t>In </a:t>
            </a:r>
            <a:r>
              <a:rPr lang="en-US" b="1" dirty="0"/>
              <a:t>Malaysia</a:t>
            </a:r>
            <a:r>
              <a:rPr lang="en-US" dirty="0"/>
              <a:t>, NUTP conducted a research on schooling based on social distancing which has recommendations for teachers, schools and the government  </a:t>
            </a:r>
          </a:p>
          <a:p>
            <a:r>
              <a:rPr lang="en-US" dirty="0"/>
              <a:t>In </a:t>
            </a:r>
            <a:r>
              <a:rPr lang="en-US" b="1" dirty="0"/>
              <a:t>Singapore</a:t>
            </a:r>
            <a:r>
              <a:rPr lang="en-US" dirty="0"/>
              <a:t>, STU has trained teachers on safety measures and carried out surveys to better understand how teachers are coping with the crisis and teaching during the pandemic</a:t>
            </a:r>
            <a:endParaRPr lang="en-GB" dirty="0"/>
          </a:p>
        </p:txBody>
      </p:sp>
    </p:spTree>
    <p:extLst>
      <p:ext uri="{BB962C8B-B14F-4D97-AF65-F5344CB8AC3E}">
        <p14:creationId xmlns:p14="http://schemas.microsoft.com/office/powerpoint/2010/main" val="3863091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896</Words>
  <Application>Microsoft Office PowerPoint</Application>
  <PresentationFormat>Widescreen</PresentationFormat>
  <Paragraphs>71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Response for COVID 19 and Call for Action for Teachers during the Pandemic </vt:lpstr>
      <vt:lpstr>Outline</vt:lpstr>
      <vt:lpstr>Impact of COVID -19 crisis on education </vt:lpstr>
      <vt:lpstr>Impact of COVID-19 on teachers and teaching</vt:lpstr>
      <vt:lpstr>EI’s response</vt:lpstr>
      <vt:lpstr>EI’s response to COVID-19</vt:lpstr>
      <vt:lpstr>EI’s 5 pillars for Reopening schools &amp; education institutions </vt:lpstr>
      <vt:lpstr>Examples of teacher union responses</vt:lpstr>
      <vt:lpstr>Examples of teacher union responses (cont.)</vt:lpstr>
      <vt:lpstr>Global Response to COVID-19 in education</vt:lpstr>
      <vt:lpstr>TTF’s  framework for reopening schools</vt:lpstr>
      <vt:lpstr>Main conclusions &amp; recommendations</vt:lpstr>
      <vt:lpstr>Main conclusions &amp; recommendations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for COVID 19 and Call for Action for Teachers during the Pandemic</dc:title>
  <dc:creator>Dennis Sinyolo</dc:creator>
  <cp:lastModifiedBy>Dennis Sinyolo</cp:lastModifiedBy>
  <cp:revision>2</cp:revision>
  <dcterms:created xsi:type="dcterms:W3CDTF">2020-06-29T17:15:34Z</dcterms:created>
  <dcterms:modified xsi:type="dcterms:W3CDTF">2020-06-29T17:20:08Z</dcterms:modified>
</cp:coreProperties>
</file>